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69" r:id="rId5"/>
    <p:sldId id="259" r:id="rId6"/>
    <p:sldId id="260" r:id="rId7"/>
    <p:sldId id="261" r:id="rId8"/>
    <p:sldId id="274" r:id="rId9"/>
    <p:sldId id="262" r:id="rId10"/>
    <p:sldId id="263" r:id="rId11"/>
    <p:sldId id="279" r:id="rId12"/>
    <p:sldId id="265" r:id="rId13"/>
    <p:sldId id="282" r:id="rId14"/>
    <p:sldId id="270" r:id="rId15"/>
    <p:sldId id="281" r:id="rId16"/>
    <p:sldId id="275" r:id="rId17"/>
    <p:sldId id="277" r:id="rId18"/>
    <p:sldId id="283" r:id="rId19"/>
    <p:sldId id="284" r:id="rId20"/>
    <p:sldId id="267" r:id="rId21"/>
    <p:sldId id="268" r:id="rId22"/>
  </p:sldIdLst>
  <p:sldSz cx="12192000" cy="6858000"/>
  <p:notesSz cx="6858000" cy="9144000"/>
  <p:embeddedFontLst>
    <p:embeddedFont>
      <p:font typeface="Lobster" panose="00000500000000000000" pitchFamily="2" charset="0"/>
      <p:regular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5zbSrVb3ODoESkozGLQd2swXG2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8263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8044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9209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3643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5826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881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0896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471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9766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c3a891b80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22c3a891b80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d039af69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g22d039af69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c3a891b80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22c3a891b80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4927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a:spLocks noGrp="1"/>
          </p:cNvSpPr>
          <p:nvPr>
            <p:ph type="pic" idx="2"/>
          </p:nvPr>
        </p:nvSpPr>
        <p:spPr>
          <a:xfrm>
            <a:off x="5183188" y="987425"/>
            <a:ext cx="6172200" cy="4873625"/>
          </a:xfrm>
          <a:prstGeom prst="rect">
            <a:avLst/>
          </a:prstGeom>
          <a:noFill/>
          <a:ln>
            <a:noFill/>
          </a:ln>
        </p:spPr>
      </p:sp>
      <p:sp>
        <p:nvSpPr>
          <p:cNvPr id="68" name="Google Shape;68;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Vlabs/stylegan3.git"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fontScale="90000"/>
          </a:bodyPr>
          <a:lstStyle/>
          <a:p>
            <a:pPr marL="0" lvl="0" indent="0" algn="ctr" rtl="0">
              <a:lnSpc>
                <a:spcPct val="115000"/>
              </a:lnSpc>
              <a:spcBef>
                <a:spcPts val="0"/>
              </a:spcBef>
              <a:spcAft>
                <a:spcPts val="0"/>
              </a:spcAft>
              <a:buClr>
                <a:schemeClr val="lt1"/>
              </a:buClr>
              <a:buSzPct val="100000"/>
              <a:buFont typeface="Times New Roman"/>
              <a:buNone/>
            </a:pPr>
            <a:r>
              <a:rPr lang="en-US" sz="4000" b="1" dirty="0">
                <a:solidFill>
                  <a:schemeClr val="lt1"/>
                </a:solidFill>
                <a:latin typeface="Times New Roman"/>
                <a:ea typeface="Times New Roman"/>
                <a:cs typeface="Times New Roman"/>
                <a:sym typeface="Times New Roman"/>
              </a:rPr>
              <a:t>VIRTUAL INTERIOR DESIGN COMPANION-HARNESSING THE POWER OF GANs</a:t>
            </a:r>
            <a:endParaRPr sz="4000" dirty="0">
              <a:solidFill>
                <a:schemeClr val="lt1"/>
              </a:solidFill>
              <a:latin typeface="Calibri"/>
              <a:ea typeface="Calibri"/>
              <a:cs typeface="Calibri"/>
              <a:sym typeface="Calibri"/>
            </a:endParaRPr>
          </a:p>
        </p:txBody>
      </p:sp>
      <p:sp>
        <p:nvSpPr>
          <p:cNvPr id="89" name="Google Shape;89;p1"/>
          <p:cNvSpPr txBox="1">
            <a:spLocks noGrp="1"/>
          </p:cNvSpPr>
          <p:nvPr>
            <p:ph type="body" idx="1"/>
          </p:nvPr>
        </p:nvSpPr>
        <p:spPr>
          <a:xfrm>
            <a:off x="-1" y="1382565"/>
            <a:ext cx="12191999" cy="4980528"/>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rgbClr val="FF0000"/>
              </a:buClr>
              <a:buSzPct val="100000"/>
              <a:buNone/>
            </a:pPr>
            <a:r>
              <a:rPr lang="en-US" sz="2800" b="1" dirty="0">
                <a:solidFill>
                  <a:srgbClr val="FF0000"/>
                </a:solidFill>
                <a:latin typeface="Times New Roman"/>
                <a:ea typeface="Times New Roman"/>
                <a:cs typeface="Times New Roman"/>
                <a:sym typeface="Times New Roman"/>
              </a:rPr>
              <a:t>Final Phase Presentation on Major Project of the AY: 2023-24</a:t>
            </a:r>
            <a:endParaRPr dirty="0"/>
          </a:p>
          <a:p>
            <a:pPr marL="0" lvl="0" indent="0" algn="l" rtl="0">
              <a:lnSpc>
                <a:spcPct val="90000"/>
              </a:lnSpc>
              <a:spcBef>
                <a:spcPts val="1000"/>
              </a:spcBef>
              <a:spcAft>
                <a:spcPts val="0"/>
              </a:spcAft>
              <a:buClr>
                <a:schemeClr val="dk1"/>
              </a:buClr>
              <a:buSzPct val="100000"/>
              <a:buNone/>
            </a:pPr>
            <a:endParaRPr sz="2800" dirty="0"/>
          </a:p>
          <a:p>
            <a:pPr marL="0" lvl="0" indent="0" algn="ctr" rtl="0">
              <a:lnSpc>
                <a:spcPct val="90000"/>
              </a:lnSpc>
              <a:spcBef>
                <a:spcPts val="1000"/>
              </a:spcBef>
              <a:spcAft>
                <a:spcPts val="0"/>
              </a:spcAft>
              <a:buClr>
                <a:schemeClr val="dk1"/>
              </a:buClr>
              <a:buSzPct val="100000"/>
              <a:buNone/>
            </a:pPr>
            <a:r>
              <a:rPr lang="en-US" b="1" dirty="0">
                <a:latin typeface="Times New Roman"/>
                <a:ea typeface="Times New Roman"/>
                <a:cs typeface="Times New Roman"/>
                <a:sym typeface="Times New Roman"/>
              </a:rPr>
              <a:t>Presented By</a:t>
            </a:r>
            <a:endParaRPr dirty="0"/>
          </a:p>
          <a:p>
            <a:pPr marL="3657600" lvl="0" indent="457200" algn="l" rtl="0">
              <a:lnSpc>
                <a:spcPct val="90000"/>
              </a:lnSpc>
              <a:spcBef>
                <a:spcPts val="1000"/>
              </a:spcBef>
              <a:spcAft>
                <a:spcPts val="0"/>
              </a:spcAft>
              <a:buClr>
                <a:schemeClr val="dk1"/>
              </a:buClr>
              <a:buSzPct val="100000"/>
              <a:buNone/>
            </a:pPr>
            <a:r>
              <a:rPr lang="en-US" sz="2100" dirty="0">
                <a:latin typeface="Times New Roman"/>
                <a:ea typeface="Times New Roman"/>
                <a:cs typeface="Times New Roman"/>
                <a:sym typeface="Times New Roman"/>
              </a:rPr>
              <a:t>Aditya Kumar                1NT20EC007</a:t>
            </a:r>
            <a:endParaRPr dirty="0"/>
          </a:p>
          <a:p>
            <a:pPr marL="3657600" lvl="0" indent="457200" algn="l" rtl="0">
              <a:lnSpc>
                <a:spcPct val="90000"/>
              </a:lnSpc>
              <a:spcBef>
                <a:spcPts val="1000"/>
              </a:spcBef>
              <a:spcAft>
                <a:spcPts val="0"/>
              </a:spcAft>
              <a:buClr>
                <a:schemeClr val="dk1"/>
              </a:buClr>
              <a:buSzPct val="100000"/>
              <a:buNone/>
            </a:pPr>
            <a:r>
              <a:rPr lang="en-US" sz="2100" dirty="0">
                <a:latin typeface="Times New Roman"/>
                <a:ea typeface="Times New Roman"/>
                <a:cs typeface="Times New Roman"/>
                <a:sym typeface="Times New Roman"/>
              </a:rPr>
              <a:t>Yash Mathur                  1NT20EC175</a:t>
            </a:r>
            <a:endParaRPr dirty="0"/>
          </a:p>
          <a:p>
            <a:pPr marL="3657600" lvl="0" indent="457200" algn="l" rtl="0">
              <a:lnSpc>
                <a:spcPct val="90000"/>
              </a:lnSpc>
              <a:spcBef>
                <a:spcPts val="1000"/>
              </a:spcBef>
              <a:spcAft>
                <a:spcPts val="0"/>
              </a:spcAft>
              <a:buClr>
                <a:schemeClr val="dk1"/>
              </a:buClr>
              <a:buSzPct val="100000"/>
              <a:buNone/>
            </a:pPr>
            <a:r>
              <a:rPr lang="en-US" sz="2100" dirty="0">
                <a:latin typeface="Times New Roman"/>
                <a:ea typeface="Times New Roman"/>
                <a:cs typeface="Times New Roman"/>
                <a:sym typeface="Times New Roman"/>
              </a:rPr>
              <a:t>Shubham Sharma           1NT20EC178</a:t>
            </a:r>
            <a:endParaRPr dirty="0"/>
          </a:p>
          <a:p>
            <a:pPr marL="0" lvl="0" indent="0" algn="ctr" rtl="0">
              <a:lnSpc>
                <a:spcPct val="90000"/>
              </a:lnSpc>
              <a:spcBef>
                <a:spcPts val="1000"/>
              </a:spcBef>
              <a:spcAft>
                <a:spcPts val="0"/>
              </a:spcAft>
              <a:buClr>
                <a:schemeClr val="dk1"/>
              </a:buClr>
              <a:buSzPct val="100000"/>
              <a:buNone/>
            </a:pPr>
            <a:endParaRPr sz="2800" dirty="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ct val="100000"/>
              <a:buNone/>
            </a:pPr>
            <a:r>
              <a:rPr lang="en-US" sz="2400" b="1" dirty="0">
                <a:latin typeface="Times New Roman"/>
                <a:ea typeface="Times New Roman"/>
                <a:cs typeface="Times New Roman"/>
                <a:sym typeface="Times New Roman"/>
              </a:rPr>
              <a:t>      Project Supervisor 	</a:t>
            </a:r>
            <a:endParaRPr dirty="0"/>
          </a:p>
          <a:p>
            <a:pPr marL="0" lvl="0" indent="0" algn="ctr" rtl="0">
              <a:lnSpc>
                <a:spcPct val="90000"/>
              </a:lnSpc>
              <a:spcBef>
                <a:spcPts val="1000"/>
              </a:spcBef>
              <a:spcAft>
                <a:spcPts val="0"/>
              </a:spcAft>
              <a:buClr>
                <a:schemeClr val="dk1"/>
              </a:buClr>
              <a:buSzPct val="150000"/>
              <a:buNone/>
            </a:pPr>
            <a:r>
              <a:rPr lang="en-US" sz="1600" dirty="0" err="1">
                <a:latin typeface="Times New Roman"/>
                <a:ea typeface="Times New Roman"/>
                <a:cs typeface="Times New Roman"/>
                <a:sym typeface="Times New Roman"/>
              </a:rPr>
              <a:t>Dr.Rekha</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Phadke</a:t>
            </a:r>
            <a:endParaRPr sz="1600" dirty="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ct val="150000"/>
              <a:buNone/>
            </a:pPr>
            <a:r>
              <a:rPr lang="en-US" sz="1600" dirty="0">
                <a:latin typeface="Times New Roman"/>
                <a:ea typeface="Times New Roman"/>
                <a:cs typeface="Times New Roman"/>
                <a:sym typeface="Times New Roman"/>
              </a:rPr>
              <a:t>Associate Professor</a:t>
            </a:r>
            <a:endParaRPr sz="1600" dirty="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ct val="150000"/>
              <a:buNone/>
            </a:pPr>
            <a:r>
              <a:rPr lang="en-US" sz="1600" dirty="0">
                <a:latin typeface="Times New Roman"/>
                <a:ea typeface="Times New Roman"/>
                <a:cs typeface="Times New Roman"/>
                <a:sym typeface="Times New Roman"/>
              </a:rPr>
              <a:t>Dept. of Electronics and Communication Engineering</a:t>
            </a:r>
            <a:endParaRPr dirty="0"/>
          </a:p>
          <a:p>
            <a:pPr marL="0" lvl="0" indent="0" algn="ctr" rtl="0">
              <a:lnSpc>
                <a:spcPct val="90000"/>
              </a:lnSpc>
              <a:spcBef>
                <a:spcPts val="1000"/>
              </a:spcBef>
              <a:spcAft>
                <a:spcPts val="0"/>
              </a:spcAft>
              <a:buClr>
                <a:schemeClr val="dk1"/>
              </a:buClr>
              <a:buSzPct val="150000"/>
              <a:buNone/>
            </a:pPr>
            <a:r>
              <a:rPr lang="en-US" sz="1600" dirty="0" err="1">
                <a:latin typeface="Times New Roman"/>
                <a:ea typeface="Times New Roman"/>
                <a:cs typeface="Times New Roman"/>
                <a:sym typeface="Times New Roman"/>
              </a:rPr>
              <a:t>Nitte</a:t>
            </a:r>
            <a:r>
              <a:rPr lang="en-US" sz="1600" dirty="0">
                <a:latin typeface="Times New Roman"/>
                <a:ea typeface="Times New Roman"/>
                <a:cs typeface="Times New Roman"/>
                <a:sym typeface="Times New Roman"/>
              </a:rPr>
              <a:t> Meenakshi Institute of Technology</a:t>
            </a:r>
            <a:endParaRPr dirty="0"/>
          </a:p>
          <a:p>
            <a:pPr marL="0" lvl="0" indent="0" algn="ctr" rtl="0">
              <a:lnSpc>
                <a:spcPct val="90000"/>
              </a:lnSpc>
              <a:spcBef>
                <a:spcPts val="1000"/>
              </a:spcBef>
              <a:spcAft>
                <a:spcPts val="0"/>
              </a:spcAft>
              <a:buClr>
                <a:schemeClr val="dk1"/>
              </a:buClr>
              <a:buSzPct val="150000"/>
              <a:buNone/>
            </a:pPr>
            <a:r>
              <a:rPr lang="en-US" sz="1600" dirty="0">
                <a:latin typeface="Times New Roman"/>
                <a:ea typeface="Times New Roman"/>
                <a:cs typeface="Times New Roman"/>
                <a:sym typeface="Times New Roman"/>
              </a:rPr>
              <a:t>Yelahanka, Bangalore-560064</a:t>
            </a:r>
            <a:endParaRPr dirty="0"/>
          </a:p>
          <a:p>
            <a:pPr marL="228600" lvl="0" indent="-87629" algn="l" rtl="0">
              <a:lnSpc>
                <a:spcPct val="90000"/>
              </a:lnSpc>
              <a:spcBef>
                <a:spcPts val="1000"/>
              </a:spcBef>
              <a:spcAft>
                <a:spcPts val="0"/>
              </a:spcAft>
              <a:buClr>
                <a:schemeClr val="dk1"/>
              </a:buClr>
              <a:buSzPct val="100000"/>
              <a:buNone/>
            </a:pPr>
            <a:endParaRPr sz="2400" dirty="0">
              <a:latin typeface="Times New Roman"/>
              <a:ea typeface="Times New Roman"/>
              <a:cs typeface="Times New Roman"/>
              <a:sym typeface="Times New Roman"/>
            </a:endParaRPr>
          </a:p>
        </p:txBody>
      </p:sp>
      <p:sp>
        <p:nvSpPr>
          <p:cNvPr id="90" name="Google Shape;90;p1"/>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US" sz="4800" b="1" dirty="0">
                <a:solidFill>
                  <a:schemeClr val="lt1"/>
                </a:solidFill>
                <a:latin typeface="Times New Roman"/>
                <a:ea typeface="Times New Roman"/>
                <a:cs typeface="Times New Roman"/>
                <a:sym typeface="Times New Roman"/>
              </a:rPr>
              <a:t>Project Objectives</a:t>
            </a:r>
            <a:endParaRPr sz="4800" b="1" dirty="0">
              <a:solidFill>
                <a:schemeClr val="lt1"/>
              </a:solidFill>
              <a:latin typeface="Times New Roman"/>
              <a:ea typeface="Times New Roman"/>
              <a:cs typeface="Times New Roman"/>
              <a:sym typeface="Times New Roman"/>
            </a:endParaRPr>
          </a:p>
        </p:txBody>
      </p:sp>
      <p:sp>
        <p:nvSpPr>
          <p:cNvPr id="138" name="Google Shape;138;p7"/>
          <p:cNvSpPr txBox="1">
            <a:spLocks noGrp="1"/>
          </p:cNvSpPr>
          <p:nvPr>
            <p:ph type="body" idx="1"/>
          </p:nvPr>
        </p:nvSpPr>
        <p:spPr>
          <a:xfrm>
            <a:off x="-59001" y="1397315"/>
            <a:ext cx="12192000" cy="49806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rgbClr val="FF0000"/>
              </a:buClr>
              <a:buSzPts val="2400"/>
              <a:buNone/>
            </a:pPr>
            <a:r>
              <a:rPr lang="en-US" sz="2200" b="1" dirty="0">
                <a:solidFill>
                  <a:srgbClr val="FF0000"/>
                </a:solidFill>
                <a:latin typeface="Times New Roman"/>
                <a:ea typeface="Times New Roman"/>
                <a:cs typeface="Times New Roman"/>
                <a:sym typeface="Times New Roman"/>
              </a:rPr>
              <a:t>The following are the proposed objectives of the project based on the research gaps:</a:t>
            </a:r>
            <a:endParaRPr sz="2200" b="1" dirty="0">
              <a:solidFill>
                <a:srgbClr val="FF0000"/>
              </a:solidFill>
              <a:latin typeface="Times New Roman"/>
              <a:ea typeface="Times New Roman"/>
              <a:cs typeface="Times New Roman"/>
              <a:sym typeface="Times New Roman"/>
            </a:endParaRPr>
          </a:p>
          <a:p>
            <a:pPr marL="800100" lvl="1" indent="-342900" algn="just" rtl="0">
              <a:lnSpc>
                <a:spcPct val="115000"/>
              </a:lnSpc>
              <a:spcBef>
                <a:spcPts val="1500"/>
              </a:spcBef>
              <a:spcAft>
                <a:spcPts val="0"/>
              </a:spcAft>
              <a:buClr>
                <a:schemeClr val="dk1"/>
              </a:buClr>
              <a:buSzPts val="2000"/>
              <a:buChar char="•"/>
            </a:pPr>
            <a:r>
              <a:rPr lang="en-US" sz="2000" dirty="0">
                <a:latin typeface="Roboto" panose="02000000000000000000" pitchFamily="2" charset="0"/>
                <a:ea typeface="Roboto" panose="02000000000000000000" pitchFamily="2" charset="0"/>
                <a:cs typeface="Roboto" panose="02000000000000000000" pitchFamily="2" charset="0"/>
                <a:sym typeface="Times New Roman"/>
              </a:rPr>
              <a:t>A demonstration of how GAN’s can be used in the field of interior design and how it can improve the design process. </a:t>
            </a: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800100" lvl="1" indent="-342900" algn="just" rtl="0">
              <a:lnSpc>
                <a:spcPct val="115000"/>
              </a:lnSpc>
              <a:spcBef>
                <a:spcPts val="1500"/>
              </a:spcBef>
              <a:spcAft>
                <a:spcPts val="0"/>
              </a:spcAft>
              <a:buClr>
                <a:schemeClr val="dk1"/>
              </a:buClr>
              <a:buSzPts val="2000"/>
              <a:buChar char="•"/>
            </a:pPr>
            <a:r>
              <a:rPr lang="en-US" sz="2000" dirty="0">
                <a:latin typeface="Roboto" panose="02000000000000000000" pitchFamily="2" charset="0"/>
                <a:ea typeface="Roboto" panose="02000000000000000000" pitchFamily="2" charset="0"/>
                <a:cs typeface="Roboto" panose="02000000000000000000" pitchFamily="2" charset="0"/>
                <a:sym typeface="Times New Roman"/>
              </a:rPr>
              <a:t>To evaluate the GAN architecture performance on the interior design based on the performance and error metrics.</a:t>
            </a: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800100" lvl="1" indent="-342900" algn="just" rtl="0">
              <a:lnSpc>
                <a:spcPct val="115000"/>
              </a:lnSpc>
              <a:spcBef>
                <a:spcPts val="1500"/>
              </a:spcBef>
              <a:spcAft>
                <a:spcPts val="0"/>
              </a:spcAft>
              <a:buSzPts val="2000"/>
              <a:buFont typeface="Times New Roman"/>
              <a:buChar char="•"/>
            </a:pPr>
            <a:r>
              <a:rPr lang="en-US" sz="2000" dirty="0">
                <a:latin typeface="Roboto" panose="02000000000000000000" pitchFamily="2" charset="0"/>
                <a:ea typeface="Roboto" panose="02000000000000000000" pitchFamily="2" charset="0"/>
                <a:cs typeface="Roboto" panose="02000000000000000000" pitchFamily="2" charset="0"/>
                <a:sym typeface="Times New Roman"/>
              </a:rPr>
              <a:t>Working with GAN might help interior designers gain the exposure they need. As a result, people benefit from technology and expand their knowledge base.</a:t>
            </a: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228600" lvl="0" indent="-76200" algn="l" rtl="0">
              <a:lnSpc>
                <a:spcPct val="115000"/>
              </a:lnSpc>
              <a:spcBef>
                <a:spcPts val="2000"/>
              </a:spcBef>
              <a:spcAft>
                <a:spcPts val="0"/>
              </a:spcAft>
              <a:buClr>
                <a:schemeClr val="dk1"/>
              </a:buClr>
              <a:buSzPts val="2400"/>
              <a:buNone/>
            </a:pPr>
            <a:endParaRPr sz="2400" dirty="0">
              <a:latin typeface="Times New Roman"/>
              <a:ea typeface="Times New Roman"/>
              <a:cs typeface="Times New Roman"/>
              <a:sym typeface="Times New Roman"/>
            </a:endParaRPr>
          </a:p>
        </p:txBody>
      </p:sp>
      <p:sp>
        <p:nvSpPr>
          <p:cNvPr id="139" name="Google Shape;139;p7"/>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US" sz="4800" b="1" dirty="0">
                <a:solidFill>
                  <a:schemeClr val="lt1"/>
                </a:solidFill>
                <a:latin typeface="Times New Roman"/>
                <a:ea typeface="Times New Roman"/>
                <a:cs typeface="Times New Roman"/>
                <a:sym typeface="Times New Roman"/>
              </a:rPr>
              <a:t>Design Methodology</a:t>
            </a:r>
            <a:endParaRPr sz="4800" b="1" dirty="0">
              <a:solidFill>
                <a:schemeClr val="lt1"/>
              </a:solidFill>
              <a:latin typeface="Times New Roman"/>
              <a:ea typeface="Times New Roman"/>
              <a:cs typeface="Times New Roman"/>
              <a:sym typeface="Times New Roman"/>
            </a:endParaRPr>
          </a:p>
        </p:txBody>
      </p:sp>
      <p:sp>
        <p:nvSpPr>
          <p:cNvPr id="145" name="Google Shape;145;p8"/>
          <p:cNvSpPr txBox="1">
            <a:spLocks noGrp="1"/>
          </p:cNvSpPr>
          <p:nvPr>
            <p:ph type="body" idx="1"/>
          </p:nvPr>
        </p:nvSpPr>
        <p:spPr>
          <a:xfrm>
            <a:off x="87464" y="1248355"/>
            <a:ext cx="12104511" cy="5114820"/>
          </a:xfrm>
          <a:prstGeom prst="rect">
            <a:avLst/>
          </a:prstGeom>
          <a:noFill/>
          <a:ln>
            <a:noFill/>
          </a:ln>
        </p:spPr>
        <p:txBody>
          <a:bodyPr spcFirstLastPara="1" wrap="square" lIns="91425" tIns="45700" rIns="91425" bIns="45700" anchor="t" anchorCtr="0">
            <a:normAutofit fontScale="85000" lnSpcReduction="10000"/>
          </a:bodyPr>
          <a:lstStyle/>
          <a:p>
            <a:pPr marL="228600" lvl="0" indent="0" algn="l" rtl="0">
              <a:lnSpc>
                <a:spcPct val="115000"/>
              </a:lnSpc>
              <a:spcBef>
                <a:spcPts val="0"/>
              </a:spcBef>
              <a:spcAft>
                <a:spcPts val="0"/>
              </a:spcAft>
              <a:buClr>
                <a:schemeClr val="dk1"/>
              </a:buClr>
              <a:buSzPts val="1100"/>
              <a:buFont typeface="Arial"/>
              <a:buNone/>
            </a:pPr>
            <a:r>
              <a:rPr lang="en-US" sz="2400" b="1" dirty="0">
                <a:highlight>
                  <a:schemeClr val="lt1"/>
                </a:highlight>
                <a:latin typeface="Roboto"/>
                <a:ea typeface="Roboto"/>
                <a:cs typeface="Roboto"/>
                <a:sym typeface="Roboto"/>
              </a:rPr>
              <a:t>The proposed approach for generating new interior designs using GANs involve the following stages :</a:t>
            </a:r>
          </a:p>
          <a:p>
            <a:pPr marL="228600" lvl="0" indent="0" algn="l" rtl="0">
              <a:lnSpc>
                <a:spcPct val="115000"/>
              </a:lnSpc>
              <a:spcBef>
                <a:spcPts val="0"/>
              </a:spcBef>
              <a:spcAft>
                <a:spcPts val="0"/>
              </a:spcAft>
              <a:buClr>
                <a:schemeClr val="dk1"/>
              </a:buClr>
              <a:buSzPts val="1100"/>
              <a:buFont typeface="Arial"/>
              <a:buNone/>
            </a:pPr>
            <a:r>
              <a:rPr lang="en-IN" sz="2400" dirty="0">
                <a:highlight>
                  <a:schemeClr val="lt1"/>
                </a:highlight>
                <a:latin typeface="Roboto"/>
                <a:ea typeface="Roboto"/>
                <a:cs typeface="Roboto"/>
                <a:sym typeface="Roboto"/>
              </a:rPr>
              <a:t>•Data preprocessing and cleaning</a:t>
            </a:r>
            <a:endParaRPr lang="en-US" sz="2400" dirty="0">
              <a:highlight>
                <a:schemeClr val="lt1"/>
              </a:highlight>
              <a:latin typeface="Roboto"/>
              <a:ea typeface="Roboto"/>
              <a:cs typeface="Roboto"/>
              <a:sym typeface="Roboto"/>
            </a:endParaRPr>
          </a:p>
          <a:p>
            <a:pPr marL="571500" lvl="0" algn="l" rtl="0">
              <a:lnSpc>
                <a:spcPct val="115000"/>
              </a:lnSpc>
              <a:spcBef>
                <a:spcPts val="0"/>
              </a:spcBef>
              <a:spcAft>
                <a:spcPts val="0"/>
              </a:spcAft>
              <a:buClr>
                <a:schemeClr val="dk1"/>
              </a:buClr>
              <a:buSzPts val="1100"/>
              <a:buFont typeface="Wingdings" panose="05000000000000000000" pitchFamily="2" charset="2"/>
              <a:buChar char="Ø"/>
            </a:pPr>
            <a:r>
              <a:rPr lang="en-IN" sz="2400" dirty="0">
                <a:highlight>
                  <a:schemeClr val="lt1"/>
                </a:highlight>
                <a:latin typeface="Roboto"/>
                <a:ea typeface="Roboto"/>
                <a:cs typeface="Roboto"/>
                <a:sym typeface="Roboto"/>
              </a:rPr>
              <a:t>Data cleaning report </a:t>
            </a:r>
          </a:p>
          <a:p>
            <a:pPr marL="571500" lvl="0" algn="l" rtl="0">
              <a:lnSpc>
                <a:spcPct val="115000"/>
              </a:lnSpc>
              <a:spcBef>
                <a:spcPts val="0"/>
              </a:spcBef>
              <a:spcAft>
                <a:spcPts val="0"/>
              </a:spcAft>
              <a:buClr>
                <a:schemeClr val="dk1"/>
              </a:buClr>
              <a:buSzPts val="1100"/>
              <a:buFont typeface="Wingdings" panose="05000000000000000000" pitchFamily="2" charset="2"/>
              <a:buChar char="Ø"/>
            </a:pPr>
            <a:r>
              <a:rPr lang="en-IN" sz="2400" dirty="0">
                <a:highlight>
                  <a:schemeClr val="lt1"/>
                </a:highlight>
                <a:latin typeface="Roboto"/>
                <a:ea typeface="Roboto"/>
                <a:cs typeface="Roboto"/>
                <a:sym typeface="Roboto"/>
              </a:rPr>
              <a:t>Pre-processed dataset</a:t>
            </a:r>
            <a:endParaRPr lang="en-US" sz="2400" dirty="0">
              <a:highlight>
                <a:schemeClr val="lt1"/>
              </a:highlight>
              <a:latin typeface="Roboto"/>
              <a:ea typeface="Roboto"/>
              <a:cs typeface="Roboto"/>
              <a:sym typeface="Roboto"/>
            </a:endParaRPr>
          </a:p>
          <a:p>
            <a:pPr marL="228600" lvl="0" indent="0" algn="l" rtl="0">
              <a:lnSpc>
                <a:spcPct val="115000"/>
              </a:lnSpc>
              <a:spcBef>
                <a:spcPts val="0"/>
              </a:spcBef>
              <a:spcAft>
                <a:spcPts val="0"/>
              </a:spcAft>
              <a:buClr>
                <a:schemeClr val="dk1"/>
              </a:buClr>
              <a:buSzPts val="1100"/>
              <a:buFont typeface="Arial"/>
              <a:buNone/>
            </a:pPr>
            <a:r>
              <a:rPr lang="en-IN" sz="2400" dirty="0">
                <a:highlight>
                  <a:schemeClr val="lt1"/>
                </a:highlight>
                <a:latin typeface="Roboto"/>
                <a:ea typeface="Roboto"/>
                <a:cs typeface="Roboto"/>
                <a:sym typeface="Roboto"/>
              </a:rPr>
              <a:t>•Building the GAN architecture</a:t>
            </a:r>
            <a:endParaRPr lang="en-US" sz="2400" dirty="0">
              <a:highlight>
                <a:schemeClr val="lt1"/>
              </a:highlight>
              <a:latin typeface="Roboto"/>
              <a:ea typeface="Roboto"/>
              <a:cs typeface="Roboto"/>
              <a:sym typeface="Roboto"/>
            </a:endParaRPr>
          </a:p>
          <a:p>
            <a:pPr marL="571500" lvl="0" algn="l" rtl="0">
              <a:lnSpc>
                <a:spcPct val="115000"/>
              </a:lnSpc>
              <a:spcBef>
                <a:spcPts val="0"/>
              </a:spcBef>
              <a:spcAft>
                <a:spcPts val="0"/>
              </a:spcAft>
              <a:buClr>
                <a:schemeClr val="dk1"/>
              </a:buClr>
              <a:buSzPts val="1100"/>
              <a:buFont typeface="Wingdings" panose="05000000000000000000" pitchFamily="2" charset="2"/>
              <a:buChar char="Ø"/>
            </a:pPr>
            <a:r>
              <a:rPr lang="en-IN" sz="2400" dirty="0">
                <a:highlight>
                  <a:schemeClr val="lt1"/>
                </a:highlight>
                <a:latin typeface="Roboto"/>
                <a:ea typeface="Roboto"/>
                <a:cs typeface="Roboto"/>
                <a:sym typeface="Roboto"/>
              </a:rPr>
              <a:t>GAN architecture design document </a:t>
            </a:r>
          </a:p>
          <a:p>
            <a:pPr marL="571500" lvl="0" algn="l" rtl="0">
              <a:lnSpc>
                <a:spcPct val="115000"/>
              </a:lnSpc>
              <a:spcBef>
                <a:spcPts val="0"/>
              </a:spcBef>
              <a:spcAft>
                <a:spcPts val="0"/>
              </a:spcAft>
              <a:buClr>
                <a:schemeClr val="dk1"/>
              </a:buClr>
              <a:buSzPts val="1100"/>
              <a:buFont typeface="Wingdings" panose="05000000000000000000" pitchFamily="2" charset="2"/>
              <a:buChar char="Ø"/>
            </a:pPr>
            <a:r>
              <a:rPr lang="en-IN" sz="2400" dirty="0">
                <a:highlight>
                  <a:schemeClr val="lt1"/>
                </a:highlight>
                <a:latin typeface="Roboto"/>
                <a:ea typeface="Roboto"/>
                <a:cs typeface="Roboto"/>
                <a:sym typeface="Roboto"/>
              </a:rPr>
              <a:t>GAN code implementation</a:t>
            </a:r>
            <a:endParaRPr lang="en-US" sz="2400" dirty="0">
              <a:highlight>
                <a:schemeClr val="lt1"/>
              </a:highlight>
              <a:latin typeface="Roboto"/>
              <a:ea typeface="Roboto"/>
              <a:cs typeface="Roboto"/>
              <a:sym typeface="Roboto"/>
            </a:endParaRPr>
          </a:p>
          <a:p>
            <a:pPr marL="228600" lvl="0" indent="0" algn="l" rtl="0">
              <a:lnSpc>
                <a:spcPct val="115000"/>
              </a:lnSpc>
              <a:spcBef>
                <a:spcPts val="0"/>
              </a:spcBef>
              <a:spcAft>
                <a:spcPts val="0"/>
              </a:spcAft>
              <a:buClr>
                <a:schemeClr val="dk1"/>
              </a:buClr>
              <a:buSzPts val="1100"/>
              <a:buFont typeface="Arial"/>
              <a:buNone/>
            </a:pPr>
            <a:r>
              <a:rPr lang="en-IN" sz="2400" dirty="0">
                <a:highlight>
                  <a:schemeClr val="lt1"/>
                </a:highlight>
                <a:latin typeface="Roboto"/>
                <a:ea typeface="Roboto"/>
                <a:cs typeface="Roboto"/>
                <a:sym typeface="Roboto"/>
              </a:rPr>
              <a:t>•Training the GAN model</a:t>
            </a:r>
            <a:endParaRPr lang="en-US" sz="2400" dirty="0">
              <a:highlight>
                <a:schemeClr val="lt1"/>
              </a:highlight>
              <a:latin typeface="Roboto"/>
              <a:ea typeface="Roboto"/>
              <a:cs typeface="Roboto"/>
              <a:sym typeface="Roboto"/>
            </a:endParaRPr>
          </a:p>
          <a:p>
            <a:pPr marL="571500" lvl="0" algn="l" rtl="0">
              <a:lnSpc>
                <a:spcPct val="115000"/>
              </a:lnSpc>
              <a:spcBef>
                <a:spcPts val="0"/>
              </a:spcBef>
              <a:spcAft>
                <a:spcPts val="0"/>
              </a:spcAft>
              <a:buClr>
                <a:schemeClr val="dk1"/>
              </a:buClr>
              <a:buSzPts val="1100"/>
              <a:buFont typeface="Wingdings" panose="05000000000000000000" pitchFamily="2" charset="2"/>
              <a:buChar char="Ø"/>
            </a:pPr>
            <a:r>
              <a:rPr lang="en-US" sz="2400" dirty="0">
                <a:highlight>
                  <a:schemeClr val="lt1"/>
                </a:highlight>
                <a:latin typeface="Roboto"/>
                <a:ea typeface="Roboto"/>
                <a:cs typeface="Roboto"/>
                <a:sym typeface="Roboto"/>
              </a:rPr>
              <a:t>Trained GAN model weights</a:t>
            </a:r>
          </a:p>
          <a:p>
            <a:pPr marL="571500" lvl="0" algn="l" rtl="0">
              <a:lnSpc>
                <a:spcPct val="115000"/>
              </a:lnSpc>
              <a:spcBef>
                <a:spcPts val="0"/>
              </a:spcBef>
              <a:spcAft>
                <a:spcPts val="0"/>
              </a:spcAft>
              <a:buClr>
                <a:schemeClr val="dk1"/>
              </a:buClr>
              <a:buSzPts val="1100"/>
              <a:buFont typeface="Wingdings" panose="05000000000000000000" pitchFamily="2" charset="2"/>
              <a:buChar char="Ø"/>
            </a:pPr>
            <a:r>
              <a:rPr lang="en-US" sz="2400" dirty="0">
                <a:highlight>
                  <a:schemeClr val="lt1"/>
                </a:highlight>
                <a:latin typeface="Roboto"/>
                <a:ea typeface="Roboto"/>
                <a:cs typeface="Roboto"/>
                <a:sym typeface="Roboto"/>
              </a:rPr>
              <a:t>Training loss plot</a:t>
            </a:r>
          </a:p>
          <a:p>
            <a:pPr marL="228600" lvl="0" indent="0" algn="l" rtl="0">
              <a:lnSpc>
                <a:spcPct val="115000"/>
              </a:lnSpc>
              <a:spcBef>
                <a:spcPts val="0"/>
              </a:spcBef>
              <a:spcAft>
                <a:spcPts val="0"/>
              </a:spcAft>
              <a:buClr>
                <a:schemeClr val="dk1"/>
              </a:buClr>
              <a:buSzPts val="1100"/>
              <a:buFont typeface="Arial"/>
              <a:buNone/>
            </a:pPr>
            <a:r>
              <a:rPr lang="en-IN" sz="2400" dirty="0">
                <a:highlight>
                  <a:schemeClr val="lt1"/>
                </a:highlight>
                <a:latin typeface="Roboto"/>
                <a:ea typeface="Roboto"/>
                <a:cs typeface="Roboto"/>
                <a:sym typeface="Roboto"/>
              </a:rPr>
              <a:t>•Evaluating the GAN model</a:t>
            </a:r>
            <a:endParaRPr lang="en-US" sz="2400" dirty="0">
              <a:highlight>
                <a:schemeClr val="lt1"/>
              </a:highlight>
              <a:latin typeface="Roboto"/>
              <a:ea typeface="Roboto"/>
              <a:cs typeface="Roboto"/>
              <a:sym typeface="Roboto"/>
            </a:endParaRPr>
          </a:p>
          <a:p>
            <a:pPr marL="571500" lvl="0" algn="l" rtl="0">
              <a:lnSpc>
                <a:spcPct val="115000"/>
              </a:lnSpc>
              <a:spcBef>
                <a:spcPts val="0"/>
              </a:spcBef>
              <a:spcAft>
                <a:spcPts val="0"/>
              </a:spcAft>
              <a:buClr>
                <a:schemeClr val="dk1"/>
              </a:buClr>
              <a:buSzPts val="1100"/>
              <a:buFont typeface="Wingdings" panose="05000000000000000000" pitchFamily="2" charset="2"/>
              <a:buChar char="Ø"/>
            </a:pPr>
            <a:r>
              <a:rPr lang="en-US" sz="2400" dirty="0">
                <a:highlight>
                  <a:schemeClr val="lt1"/>
                </a:highlight>
                <a:latin typeface="Roboto"/>
                <a:ea typeface="Roboto"/>
                <a:cs typeface="Roboto"/>
                <a:sym typeface="Roboto"/>
              </a:rPr>
              <a:t>Evaluation metrics report </a:t>
            </a:r>
          </a:p>
          <a:p>
            <a:pPr marL="571500" lvl="0" algn="l" rtl="0">
              <a:lnSpc>
                <a:spcPct val="115000"/>
              </a:lnSpc>
              <a:spcBef>
                <a:spcPts val="0"/>
              </a:spcBef>
              <a:spcAft>
                <a:spcPts val="0"/>
              </a:spcAft>
              <a:buClr>
                <a:schemeClr val="dk1"/>
              </a:buClr>
              <a:buSzPts val="1100"/>
              <a:buFont typeface="Wingdings" panose="05000000000000000000" pitchFamily="2" charset="2"/>
              <a:buChar char="Ø"/>
            </a:pPr>
            <a:r>
              <a:rPr lang="en-US" sz="2400" dirty="0">
                <a:highlight>
                  <a:schemeClr val="lt1"/>
                </a:highlight>
                <a:latin typeface="Roboto"/>
                <a:ea typeface="Roboto"/>
                <a:cs typeface="Roboto"/>
                <a:sym typeface="Roboto"/>
              </a:rPr>
              <a:t>Sample generated images. </a:t>
            </a:r>
          </a:p>
          <a:p>
            <a:pPr marL="228600" lvl="0" indent="0" algn="l" rtl="0">
              <a:lnSpc>
                <a:spcPct val="115000"/>
              </a:lnSpc>
              <a:spcBef>
                <a:spcPts val="0"/>
              </a:spcBef>
              <a:spcAft>
                <a:spcPts val="0"/>
              </a:spcAft>
              <a:buClr>
                <a:schemeClr val="dk1"/>
              </a:buClr>
              <a:buSzPts val="1100"/>
              <a:buFont typeface="Arial"/>
              <a:buNone/>
            </a:pPr>
            <a:r>
              <a:rPr lang="en-US" sz="2400" dirty="0">
                <a:highlight>
                  <a:schemeClr val="lt1"/>
                </a:highlight>
                <a:latin typeface="Roboto"/>
                <a:ea typeface="Roboto"/>
                <a:cs typeface="Roboto"/>
                <a:sym typeface="Roboto"/>
              </a:rPr>
              <a:t>•Generating new interior designs </a:t>
            </a:r>
          </a:p>
          <a:p>
            <a:pPr marL="571500" lvl="0" algn="l" rtl="0">
              <a:lnSpc>
                <a:spcPct val="115000"/>
              </a:lnSpc>
              <a:spcBef>
                <a:spcPts val="0"/>
              </a:spcBef>
              <a:spcAft>
                <a:spcPts val="0"/>
              </a:spcAft>
              <a:buClr>
                <a:schemeClr val="dk1"/>
              </a:buClr>
              <a:buSzPts val="1100"/>
              <a:buFont typeface="Wingdings" panose="05000000000000000000" pitchFamily="2" charset="2"/>
              <a:buChar char="Ø"/>
            </a:pPr>
            <a:r>
              <a:rPr lang="en-US" sz="2400" dirty="0">
                <a:highlight>
                  <a:schemeClr val="lt1"/>
                </a:highlight>
                <a:latin typeface="Roboto"/>
                <a:ea typeface="Roboto"/>
                <a:cs typeface="Roboto"/>
                <a:sym typeface="Roboto"/>
              </a:rPr>
              <a:t>Final generated interior designs</a:t>
            </a:r>
            <a:endParaRPr sz="2400" dirty="0">
              <a:highlight>
                <a:schemeClr val="lt1"/>
              </a:highlight>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2400" dirty="0">
              <a:highlight>
                <a:schemeClr val="lt1"/>
              </a:highlight>
              <a:latin typeface="Times New Roman"/>
              <a:ea typeface="Times New Roman"/>
              <a:cs typeface="Times New Roman"/>
              <a:sym typeface="Times New Roman"/>
            </a:endParaRPr>
          </a:p>
          <a:p>
            <a:pPr marL="228600" lvl="0" indent="-76200" algn="l" rtl="0">
              <a:lnSpc>
                <a:spcPct val="90000"/>
              </a:lnSpc>
              <a:spcBef>
                <a:spcPts val="0"/>
              </a:spcBef>
              <a:spcAft>
                <a:spcPts val="0"/>
              </a:spcAft>
              <a:buClr>
                <a:schemeClr val="dk1"/>
              </a:buClr>
              <a:buSzPts val="2400"/>
              <a:buNone/>
            </a:pPr>
            <a:endParaRPr sz="2400" dirty="0">
              <a:latin typeface="Times New Roman"/>
              <a:ea typeface="Times New Roman"/>
              <a:cs typeface="Times New Roman"/>
              <a:sym typeface="Times New Roman"/>
            </a:endParaRPr>
          </a:p>
        </p:txBody>
      </p:sp>
      <p:sp>
        <p:nvSpPr>
          <p:cNvPr id="146" name="Google Shape;146;p8"/>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D1EC4940-EC32-75FF-6021-7AA707D033E6}"/>
              </a:ext>
            </a:extLst>
          </p:cNvPr>
          <p:cNvPicPr>
            <a:picLocks noChangeAspect="1"/>
          </p:cNvPicPr>
          <p:nvPr/>
        </p:nvPicPr>
        <p:blipFill>
          <a:blip r:embed="rId3"/>
          <a:stretch>
            <a:fillRect/>
          </a:stretch>
        </p:blipFill>
        <p:spPr>
          <a:xfrm>
            <a:off x="5168348" y="1953793"/>
            <a:ext cx="6417237" cy="3954026"/>
          </a:xfrm>
          <a:prstGeom prst="rect">
            <a:avLst/>
          </a:prstGeom>
        </p:spPr>
      </p:pic>
    </p:spTree>
    <p:extLst>
      <p:ext uri="{BB962C8B-B14F-4D97-AF65-F5344CB8AC3E}">
        <p14:creationId xmlns:p14="http://schemas.microsoft.com/office/powerpoint/2010/main" val="4187978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9"/>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00000"/>
              <a:buFont typeface="Times New Roman"/>
              <a:buNone/>
            </a:pPr>
            <a:r>
              <a:rPr lang="en-US" sz="4800" b="1" dirty="0">
                <a:solidFill>
                  <a:schemeClr val="lt1"/>
                </a:solidFill>
                <a:latin typeface="Times New Roman"/>
                <a:ea typeface="Times New Roman"/>
                <a:cs typeface="Times New Roman"/>
                <a:sym typeface="Times New Roman"/>
              </a:rPr>
              <a:t>Tools Required/Hardware/Software Specification</a:t>
            </a:r>
            <a:endParaRPr sz="4800" b="1" dirty="0">
              <a:solidFill>
                <a:schemeClr val="lt1"/>
              </a:solidFill>
              <a:latin typeface="Times New Roman"/>
              <a:ea typeface="Times New Roman"/>
              <a:cs typeface="Times New Roman"/>
              <a:sym typeface="Times New Roman"/>
            </a:endParaRPr>
          </a:p>
        </p:txBody>
      </p:sp>
      <p:sp>
        <p:nvSpPr>
          <p:cNvPr id="153" name="Google Shape;153;p9"/>
          <p:cNvSpPr txBox="1">
            <a:spLocks noGrp="1"/>
          </p:cNvSpPr>
          <p:nvPr>
            <p:ph type="body" idx="1"/>
          </p:nvPr>
        </p:nvSpPr>
        <p:spPr>
          <a:xfrm>
            <a:off x="-1" y="1074656"/>
            <a:ext cx="12192000" cy="5418219"/>
          </a:xfrm>
          <a:prstGeom prst="rect">
            <a:avLst/>
          </a:prstGeom>
          <a:noFill/>
          <a:ln>
            <a:noFill/>
          </a:ln>
        </p:spPr>
        <p:txBody>
          <a:bodyPr spcFirstLastPara="1" wrap="square" lIns="91425" tIns="45700" rIns="91425" bIns="45700" anchor="t" anchorCtr="0">
            <a:normAutofit/>
          </a:bodyPr>
          <a:lstStyle/>
          <a:p>
            <a:pPr marL="495300">
              <a:lnSpc>
                <a:spcPct val="115000"/>
              </a:lnSpc>
              <a:spcBef>
                <a:spcPts val="0"/>
              </a:spcBef>
              <a:buSzPts val="2400"/>
              <a:buFont typeface="Arial" panose="020B0604020202020204" pitchFamily="34" charset="0"/>
              <a:buChar char="•"/>
            </a:pPr>
            <a:r>
              <a:rPr lang="en-US" sz="2400" b="0" i="0" u="none" strike="noStrike" cap="none" dirty="0">
                <a:solidFill>
                  <a:schemeClr val="tx1"/>
                </a:solidFill>
                <a:latin typeface="Calibri"/>
                <a:ea typeface="Calibri"/>
                <a:cs typeface="Calibri"/>
                <a:sym typeface="Calibri"/>
              </a:rPr>
              <a:t>Predefined StyleGAN3 Model by NVIDIA (</a:t>
            </a:r>
            <a:r>
              <a:rPr lang="en-US" sz="2400" b="0" i="0" u="none" strike="noStrike" cap="none" dirty="0">
                <a:solidFill>
                  <a:schemeClr val="tx1"/>
                </a:solidFill>
                <a:latin typeface="Calibri"/>
                <a:ea typeface="Calibri"/>
                <a:cs typeface="Calibri"/>
                <a:sym typeface="Calibri"/>
                <a:hlinkClick r:id="rId3"/>
              </a:rPr>
              <a:t>https://github.com/NVlabs/stylegan3.git</a:t>
            </a:r>
            <a:r>
              <a:rPr lang="en-US" sz="2400" b="0" i="0" u="none" strike="noStrike" cap="none" dirty="0">
                <a:solidFill>
                  <a:schemeClr val="tx1"/>
                </a:solidFill>
                <a:latin typeface="Calibri"/>
                <a:ea typeface="Calibri"/>
                <a:cs typeface="Calibri"/>
                <a:sym typeface="Calibri"/>
              </a:rPr>
              <a:t>)</a:t>
            </a:r>
          </a:p>
          <a:p>
            <a:pPr marL="495300">
              <a:lnSpc>
                <a:spcPct val="115000"/>
              </a:lnSpc>
              <a:spcBef>
                <a:spcPts val="0"/>
              </a:spcBef>
              <a:buSzPts val="2400"/>
              <a:buFont typeface="Arial" panose="020B0604020202020204" pitchFamily="34" charset="0"/>
              <a:buChar char="•"/>
            </a:pPr>
            <a:r>
              <a:rPr lang="en-US" sz="2400" b="0" i="0" u="none" strike="noStrike" cap="none" dirty="0">
                <a:solidFill>
                  <a:schemeClr val="tx1"/>
                </a:solidFill>
                <a:latin typeface="Calibri"/>
                <a:ea typeface="Calibri"/>
                <a:cs typeface="Calibri"/>
                <a:sym typeface="Calibri"/>
              </a:rPr>
              <a:t>Setting up and training with styleGAN3 is very challenging.</a:t>
            </a:r>
            <a:endParaRPr lang="en-US" sz="2400" dirty="0">
              <a:solidFill>
                <a:schemeClr val="tx1"/>
              </a:solidFill>
              <a:latin typeface="Arial"/>
              <a:cs typeface="Arial"/>
              <a:sym typeface="Arial"/>
            </a:endParaRPr>
          </a:p>
          <a:p>
            <a:pPr marL="495300">
              <a:lnSpc>
                <a:spcPct val="115000"/>
              </a:lnSpc>
              <a:spcBef>
                <a:spcPts val="0"/>
              </a:spcBef>
              <a:buSzPts val="2400"/>
              <a:buFont typeface="Arial" panose="020B0604020202020204" pitchFamily="34" charset="0"/>
              <a:buChar char="•"/>
            </a:pPr>
            <a:r>
              <a:rPr lang="en-US" sz="2400" b="0" i="0" u="none" strike="noStrike" cap="none" dirty="0">
                <a:solidFill>
                  <a:schemeClr val="tx1"/>
                </a:solidFill>
                <a:latin typeface="Calibri"/>
                <a:ea typeface="Calibri"/>
                <a:cs typeface="Calibri"/>
                <a:sym typeface="Calibri"/>
              </a:rPr>
              <a:t>Requires a very high system and GPU processor </a:t>
            </a:r>
            <a:endParaRPr lang="en-US" sz="2400" dirty="0">
              <a:solidFill>
                <a:schemeClr val="tx1"/>
              </a:solidFill>
              <a:latin typeface="Arial"/>
              <a:cs typeface="Arial"/>
              <a:sym typeface="Arial"/>
            </a:endParaRPr>
          </a:p>
          <a:p>
            <a:pPr marL="495300">
              <a:lnSpc>
                <a:spcPct val="115000"/>
              </a:lnSpc>
              <a:spcBef>
                <a:spcPts val="0"/>
              </a:spcBef>
              <a:buSzPts val="2400"/>
              <a:buFont typeface="Arial" panose="020B0604020202020204" pitchFamily="34" charset="0"/>
              <a:buChar char="•"/>
            </a:pPr>
            <a:r>
              <a:rPr lang="en-US" sz="2400" b="0" i="0" u="none" strike="noStrike" cap="none" dirty="0">
                <a:solidFill>
                  <a:schemeClr val="tx1"/>
                </a:solidFill>
                <a:latin typeface="Calibri"/>
                <a:ea typeface="Calibri"/>
                <a:cs typeface="Calibri"/>
                <a:sym typeface="Calibri"/>
              </a:rPr>
              <a:t>High training epochs/ticks are required to achieve better results</a:t>
            </a:r>
            <a:endParaRPr lang="en-US" sz="2400" b="0" i="0" u="none" strike="noStrike" cap="none" dirty="0">
              <a:solidFill>
                <a:schemeClr val="tx1"/>
              </a:solidFill>
              <a:latin typeface="Arial"/>
              <a:ea typeface="Arial"/>
              <a:cs typeface="Arial"/>
              <a:sym typeface="Arial"/>
            </a:endParaRPr>
          </a:p>
          <a:p>
            <a:pPr marL="228600" marR="0" lvl="0" indent="0" algn="l" rtl="0">
              <a:lnSpc>
                <a:spcPct val="90000"/>
              </a:lnSpc>
              <a:spcBef>
                <a:spcPts val="1000"/>
              </a:spcBef>
              <a:spcAft>
                <a:spcPts val="0"/>
              </a:spcAft>
              <a:buClr>
                <a:srgbClr val="2E7A40"/>
              </a:buClr>
              <a:buSzPts val="2000"/>
              <a:buFont typeface="Arial"/>
              <a:buNone/>
            </a:pPr>
            <a:r>
              <a:rPr lang="en-US" sz="2000" b="1" i="0" u="none" strike="noStrike" cap="none" dirty="0">
                <a:solidFill>
                  <a:schemeClr val="lt1"/>
                </a:solidFill>
                <a:latin typeface="Calibri"/>
                <a:ea typeface="Calibri"/>
                <a:cs typeface="Calibri"/>
                <a:sym typeface="Calibri"/>
              </a:rPr>
              <a:t>StyleGAN3 Requirement</a:t>
            </a:r>
            <a:endParaRPr lang="en-US" sz="1800" b="0" i="0" u="none" strike="noStrike" cap="none" dirty="0">
              <a:solidFill>
                <a:srgbClr val="000000"/>
              </a:solidFill>
              <a:latin typeface="Arial"/>
              <a:ea typeface="Arial"/>
              <a:cs typeface="Arial"/>
              <a:sym typeface="Arial"/>
            </a:endParaRPr>
          </a:p>
          <a:p>
            <a:pPr marL="152400" lvl="0" indent="0" algn="l" rtl="0">
              <a:lnSpc>
                <a:spcPct val="115000"/>
              </a:lnSpc>
              <a:spcBef>
                <a:spcPts val="0"/>
              </a:spcBef>
              <a:spcAft>
                <a:spcPts val="0"/>
              </a:spcAft>
              <a:buClr>
                <a:schemeClr val="dk1"/>
              </a:buClr>
              <a:buSzPts val="2400"/>
              <a:buNone/>
            </a:pPr>
            <a:endParaRPr lang="en-IN" sz="2000" dirty="0">
              <a:solidFill>
                <a:schemeClr val="tx1"/>
              </a:solidFill>
              <a:latin typeface="Roboto" panose="02000000000000000000" pitchFamily="2" charset="0"/>
              <a:ea typeface="Roboto" panose="02000000000000000000" pitchFamily="2" charset="0"/>
              <a:cs typeface="Roboto" panose="02000000000000000000" pitchFamily="2" charset="0"/>
              <a:sym typeface="Times New Roman"/>
            </a:endParaRPr>
          </a:p>
        </p:txBody>
      </p:sp>
      <p:sp>
        <p:nvSpPr>
          <p:cNvPr id="154" name="Google Shape;154;p9"/>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FE33E14-6CE9-81AE-FD4C-BF5034D2C018}"/>
              </a:ext>
            </a:extLst>
          </p:cNvPr>
          <p:cNvPicPr>
            <a:picLocks noChangeAspect="1"/>
          </p:cNvPicPr>
          <p:nvPr/>
        </p:nvPicPr>
        <p:blipFill>
          <a:blip r:embed="rId4"/>
          <a:stretch>
            <a:fillRect/>
          </a:stretch>
        </p:blipFill>
        <p:spPr>
          <a:xfrm>
            <a:off x="558573" y="2881312"/>
            <a:ext cx="5537427" cy="3429000"/>
          </a:xfrm>
          <a:prstGeom prst="rect">
            <a:avLst/>
          </a:prstGeom>
        </p:spPr>
      </p:pic>
      <p:pic>
        <p:nvPicPr>
          <p:cNvPr id="5" name="Picture 4">
            <a:extLst>
              <a:ext uri="{FF2B5EF4-FFF2-40B4-BE49-F238E27FC236}">
                <a16:creationId xmlns:a16="http://schemas.microsoft.com/office/drawing/2014/main" id="{AF32706F-074B-0A79-7CBA-2602F8C7BA40}"/>
              </a:ext>
            </a:extLst>
          </p:cNvPr>
          <p:cNvPicPr>
            <a:picLocks noChangeAspect="1"/>
          </p:cNvPicPr>
          <p:nvPr/>
        </p:nvPicPr>
        <p:blipFill>
          <a:blip r:embed="rId5"/>
          <a:stretch>
            <a:fillRect/>
          </a:stretch>
        </p:blipFill>
        <p:spPr>
          <a:xfrm>
            <a:off x="6480402" y="2881312"/>
            <a:ext cx="5537427" cy="3429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txBox="1">
            <a:spLocks noGrp="1"/>
          </p:cNvSpPr>
          <p:nvPr>
            <p:ph type="body" idx="1"/>
          </p:nvPr>
        </p:nvSpPr>
        <p:spPr>
          <a:xfrm>
            <a:off x="262393" y="1382575"/>
            <a:ext cx="8436334" cy="4898955"/>
          </a:xfrm>
          <a:prstGeom prst="rect">
            <a:avLst/>
          </a:prstGeom>
          <a:noFill/>
          <a:ln>
            <a:noFill/>
          </a:ln>
        </p:spPr>
        <p:txBody>
          <a:bodyPr spcFirstLastPara="1" wrap="square" lIns="91425" tIns="45700" rIns="91425" bIns="45700" anchor="t" anchorCtr="0">
            <a:normAutofit/>
          </a:bodyPr>
          <a:lstStyle/>
          <a:p>
            <a:pPr marL="495300" lvl="0" algn="l" rtl="0">
              <a:lnSpc>
                <a:spcPct val="90000"/>
              </a:lnSpc>
              <a:spcBef>
                <a:spcPts val="0"/>
              </a:spcBef>
              <a:spcAft>
                <a:spcPts val="0"/>
              </a:spcAft>
              <a:buClr>
                <a:schemeClr val="dk1"/>
              </a:buClr>
              <a:buSzPts val="2400"/>
              <a:buFont typeface="Arial" panose="020B0604020202020204" pitchFamily="34" charset="0"/>
              <a:buChar char="•"/>
            </a:pPr>
            <a:r>
              <a:rPr lang="en-US" sz="2400" b="1" dirty="0">
                <a:latin typeface="Times New Roman"/>
                <a:ea typeface="Times New Roman"/>
                <a:cs typeface="Times New Roman"/>
                <a:sym typeface="Times New Roman"/>
              </a:rPr>
              <a:t>Dataset Details: </a:t>
            </a:r>
            <a:r>
              <a:rPr lang="en-US" sz="2400" dirty="0">
                <a:latin typeface="Times New Roman"/>
                <a:ea typeface="Times New Roman"/>
                <a:cs typeface="Times New Roman"/>
                <a:sym typeface="Times New Roman"/>
              </a:rPr>
              <a:t>2,193 object photos and 298 room scene photos with text descriptions and ground truth information.</a:t>
            </a:r>
          </a:p>
          <a:p>
            <a:pPr marL="495300" lvl="0" algn="l" rtl="0">
              <a:lnSpc>
                <a:spcPct val="90000"/>
              </a:lnSpc>
              <a:spcBef>
                <a:spcPts val="0"/>
              </a:spcBef>
              <a:spcAft>
                <a:spcPts val="0"/>
              </a:spcAft>
              <a:buClr>
                <a:schemeClr val="dk1"/>
              </a:buClr>
              <a:buSzPts val="2400"/>
              <a:buFont typeface="Arial" panose="020B0604020202020204" pitchFamily="34" charset="0"/>
              <a:buChar char="•"/>
            </a:pPr>
            <a:r>
              <a:rPr lang="en-US" sz="2400" b="1" dirty="0">
                <a:latin typeface="Times New Roman"/>
                <a:ea typeface="Times New Roman"/>
                <a:cs typeface="Times New Roman"/>
                <a:sym typeface="Times New Roman"/>
              </a:rPr>
              <a:t>Image Specs:</a:t>
            </a:r>
            <a:r>
              <a:rPr lang="en-US" sz="2400" dirty="0">
                <a:latin typeface="Times New Roman"/>
                <a:ea typeface="Times New Roman"/>
                <a:cs typeface="Times New Roman"/>
                <a:sym typeface="Times New Roman"/>
              </a:rPr>
              <a:t> RGB images with varying sizes and aspect ratios, uncategorized.</a:t>
            </a:r>
          </a:p>
          <a:p>
            <a:pPr marL="495300" lvl="0" algn="l" rtl="0">
              <a:lnSpc>
                <a:spcPct val="90000"/>
              </a:lnSpc>
              <a:spcBef>
                <a:spcPts val="0"/>
              </a:spcBef>
              <a:spcAft>
                <a:spcPts val="0"/>
              </a:spcAft>
              <a:buClr>
                <a:schemeClr val="dk1"/>
              </a:buClr>
              <a:buSzPts val="2400"/>
              <a:buFont typeface="Arial" panose="020B0604020202020204" pitchFamily="34" charset="0"/>
              <a:buChar char="•"/>
            </a:pPr>
            <a:r>
              <a:rPr lang="en-US" sz="2400" b="1" dirty="0">
                <a:latin typeface="Times New Roman"/>
                <a:ea typeface="Times New Roman"/>
                <a:cs typeface="Times New Roman"/>
                <a:sym typeface="Times New Roman"/>
              </a:rPr>
              <a:t>Focus Quality: </a:t>
            </a:r>
            <a:r>
              <a:rPr lang="en-US" sz="2400" dirty="0">
                <a:latin typeface="Times New Roman"/>
                <a:ea typeface="Times New Roman"/>
                <a:cs typeface="Times New Roman"/>
                <a:sym typeface="Times New Roman"/>
              </a:rPr>
              <a:t>Variance of Laplacian shows some images are out of focus and treated as outliers.</a:t>
            </a:r>
          </a:p>
          <a:p>
            <a:pPr marL="495300" lvl="0" algn="l" rtl="0">
              <a:lnSpc>
                <a:spcPct val="90000"/>
              </a:lnSpc>
              <a:spcBef>
                <a:spcPts val="0"/>
              </a:spcBef>
              <a:spcAft>
                <a:spcPts val="0"/>
              </a:spcAft>
              <a:buClr>
                <a:schemeClr val="dk1"/>
              </a:buClr>
              <a:buSzPts val="2400"/>
              <a:buFont typeface="Arial" panose="020B0604020202020204" pitchFamily="34" charset="0"/>
              <a:buChar char="•"/>
            </a:pPr>
            <a:r>
              <a:rPr lang="en-US" sz="2400" b="1" dirty="0">
                <a:latin typeface="Times New Roman"/>
                <a:ea typeface="Times New Roman"/>
                <a:cs typeface="Times New Roman"/>
                <a:sym typeface="Times New Roman"/>
              </a:rPr>
              <a:t>Ground Truth: </a:t>
            </a:r>
            <a:r>
              <a:rPr lang="en-US" sz="2400" dirty="0">
                <a:latin typeface="Times New Roman"/>
                <a:ea typeface="Times New Roman"/>
                <a:cs typeface="Times New Roman"/>
                <a:sym typeface="Times New Roman"/>
              </a:rPr>
              <a:t>Detailed information on items appearing in room scenes is provided.</a:t>
            </a:r>
            <a:endParaRPr sz="2400" dirty="0">
              <a:latin typeface="Times New Roman"/>
              <a:ea typeface="Times New Roman"/>
              <a:cs typeface="Times New Roman"/>
              <a:sym typeface="Times New Roman"/>
            </a:endParaRPr>
          </a:p>
        </p:txBody>
      </p:sp>
      <p:sp>
        <p:nvSpPr>
          <p:cNvPr id="146" name="Google Shape;146;p8"/>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44" name="Google Shape;144;p8"/>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IN" sz="4800" b="1" dirty="0">
                <a:solidFill>
                  <a:schemeClr val="lt1"/>
                </a:solidFill>
                <a:latin typeface="Times New Roman"/>
                <a:ea typeface="Times New Roman"/>
                <a:cs typeface="Times New Roman"/>
                <a:sym typeface="Times New Roman"/>
              </a:rPr>
              <a:t>Dataset Description</a:t>
            </a:r>
            <a:endParaRPr sz="4800" b="1"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6A8CFA6-6DE7-461D-5B33-B45BD8D39585}"/>
              </a:ext>
            </a:extLst>
          </p:cNvPr>
          <p:cNvPicPr>
            <a:picLocks noChangeAspect="1"/>
          </p:cNvPicPr>
          <p:nvPr/>
        </p:nvPicPr>
        <p:blipFill>
          <a:blip r:embed="rId3"/>
          <a:stretch>
            <a:fillRect/>
          </a:stretch>
        </p:blipFill>
        <p:spPr>
          <a:xfrm>
            <a:off x="9105900" y="3540125"/>
            <a:ext cx="3086100" cy="2952750"/>
          </a:xfrm>
          <a:prstGeom prst="rect">
            <a:avLst/>
          </a:prstGeom>
        </p:spPr>
      </p:pic>
      <p:pic>
        <p:nvPicPr>
          <p:cNvPr id="6" name="Picture 5">
            <a:extLst>
              <a:ext uri="{FF2B5EF4-FFF2-40B4-BE49-F238E27FC236}">
                <a16:creationId xmlns:a16="http://schemas.microsoft.com/office/drawing/2014/main" id="{13408366-CFBB-FBDC-9CB1-2235B7DF081B}"/>
              </a:ext>
            </a:extLst>
          </p:cNvPr>
          <p:cNvPicPr>
            <a:picLocks noChangeAspect="1"/>
          </p:cNvPicPr>
          <p:nvPr/>
        </p:nvPicPr>
        <p:blipFill>
          <a:blip r:embed="rId4"/>
          <a:stretch>
            <a:fillRect/>
          </a:stretch>
        </p:blipFill>
        <p:spPr>
          <a:xfrm>
            <a:off x="9001125" y="1202491"/>
            <a:ext cx="3190875" cy="2705100"/>
          </a:xfrm>
          <a:prstGeom prst="rect">
            <a:avLst/>
          </a:prstGeom>
        </p:spPr>
      </p:pic>
    </p:spTree>
    <p:extLst>
      <p:ext uri="{BB962C8B-B14F-4D97-AF65-F5344CB8AC3E}">
        <p14:creationId xmlns:p14="http://schemas.microsoft.com/office/powerpoint/2010/main" val="372482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txBox="1">
            <a:spLocks noGrp="1"/>
          </p:cNvSpPr>
          <p:nvPr>
            <p:ph type="body" idx="1"/>
          </p:nvPr>
        </p:nvSpPr>
        <p:spPr>
          <a:xfrm>
            <a:off x="79513" y="1182925"/>
            <a:ext cx="11962808" cy="645239"/>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2400" b="1" dirty="0">
                <a:highlight>
                  <a:schemeClr val="lt1"/>
                </a:highlight>
                <a:latin typeface="Roboto"/>
                <a:ea typeface="Roboto"/>
                <a:cs typeface="Roboto"/>
                <a:sym typeface="Roboto"/>
              </a:rPr>
              <a:t>A. The DCGAN-based interior design model</a:t>
            </a:r>
            <a:endParaRPr sz="2400" b="1" dirty="0">
              <a:highlight>
                <a:schemeClr val="lt1"/>
              </a:highlight>
              <a:latin typeface="Roboto"/>
              <a:ea typeface="Roboto"/>
              <a:cs typeface="Roboto"/>
              <a:sym typeface="Roboto"/>
            </a:endParaRPr>
          </a:p>
          <a:p>
            <a:pPr marL="228600" lvl="0" indent="-76200" algn="l" rtl="0">
              <a:lnSpc>
                <a:spcPct val="90000"/>
              </a:lnSpc>
              <a:spcBef>
                <a:spcPts val="0"/>
              </a:spcBef>
              <a:spcAft>
                <a:spcPts val="0"/>
              </a:spcAft>
              <a:buClr>
                <a:schemeClr val="dk1"/>
              </a:buClr>
              <a:buSzPts val="2400"/>
              <a:buNone/>
            </a:pPr>
            <a:endParaRPr sz="2400" dirty="0">
              <a:latin typeface="Times New Roman"/>
              <a:ea typeface="Times New Roman"/>
              <a:cs typeface="Times New Roman"/>
              <a:sym typeface="Times New Roman"/>
            </a:endParaRPr>
          </a:p>
        </p:txBody>
      </p:sp>
      <p:sp>
        <p:nvSpPr>
          <p:cNvPr id="146" name="Google Shape;146;p8"/>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44" name="Google Shape;144;p8"/>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IN" sz="4800" b="1" dirty="0">
                <a:solidFill>
                  <a:schemeClr val="lt1"/>
                </a:solidFill>
                <a:latin typeface="Times New Roman"/>
                <a:ea typeface="Times New Roman"/>
                <a:cs typeface="Times New Roman"/>
                <a:sym typeface="Times New Roman"/>
              </a:rPr>
              <a:t>Implementation details</a:t>
            </a:r>
            <a:endParaRPr sz="4800" b="1"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8F98F213-6EAF-ABB9-0E4C-C116FE96BD7F}"/>
              </a:ext>
            </a:extLst>
          </p:cNvPr>
          <p:cNvPicPr>
            <a:picLocks noChangeAspect="1"/>
          </p:cNvPicPr>
          <p:nvPr/>
        </p:nvPicPr>
        <p:blipFill>
          <a:blip r:embed="rId3"/>
          <a:stretch>
            <a:fillRect/>
          </a:stretch>
        </p:blipFill>
        <p:spPr>
          <a:xfrm>
            <a:off x="1060298" y="1936432"/>
            <a:ext cx="2581275" cy="4448175"/>
          </a:xfrm>
          <a:prstGeom prst="rect">
            <a:avLst/>
          </a:prstGeom>
        </p:spPr>
      </p:pic>
      <p:pic>
        <p:nvPicPr>
          <p:cNvPr id="5" name="Picture 4">
            <a:extLst>
              <a:ext uri="{FF2B5EF4-FFF2-40B4-BE49-F238E27FC236}">
                <a16:creationId xmlns:a16="http://schemas.microsoft.com/office/drawing/2014/main" id="{88B1D123-D343-6BA8-4FCB-10D9672A4023}"/>
              </a:ext>
            </a:extLst>
          </p:cNvPr>
          <p:cNvPicPr>
            <a:picLocks noChangeAspect="1"/>
          </p:cNvPicPr>
          <p:nvPr/>
        </p:nvPicPr>
        <p:blipFill>
          <a:blip r:embed="rId4"/>
          <a:stretch>
            <a:fillRect/>
          </a:stretch>
        </p:blipFill>
        <p:spPr>
          <a:xfrm>
            <a:off x="4544542" y="1936432"/>
            <a:ext cx="2562225" cy="4448175"/>
          </a:xfrm>
          <a:prstGeom prst="rect">
            <a:avLst/>
          </a:prstGeom>
        </p:spPr>
      </p:pic>
      <p:sp>
        <p:nvSpPr>
          <p:cNvPr id="7" name="TextBox 6">
            <a:extLst>
              <a:ext uri="{FF2B5EF4-FFF2-40B4-BE49-F238E27FC236}">
                <a16:creationId xmlns:a16="http://schemas.microsoft.com/office/drawing/2014/main" id="{6226BFAE-6D27-4FE0-D4C7-A5134028EB11}"/>
              </a:ext>
            </a:extLst>
          </p:cNvPr>
          <p:cNvSpPr txBox="1"/>
          <p:nvPr/>
        </p:nvSpPr>
        <p:spPr>
          <a:xfrm>
            <a:off x="7106766" y="2035535"/>
            <a:ext cx="4995119" cy="2677656"/>
          </a:xfrm>
          <a:prstGeom prst="rect">
            <a:avLst/>
          </a:prstGeom>
          <a:noFill/>
        </p:spPr>
        <p:txBody>
          <a:bodyPr wrap="square">
            <a:spAutoFit/>
          </a:bodyPr>
          <a:lstStyle/>
          <a:p>
            <a:pPr marL="285750" indent="-285750">
              <a:buFont typeface="Arial" panose="020B0604020202020204" pitchFamily="34" charset="0"/>
              <a:buChar char="•"/>
            </a:pPr>
            <a:r>
              <a:rPr lang="en-IN" b="1" dirty="0"/>
              <a:t>Convolutional Replacements: </a:t>
            </a:r>
            <a:r>
              <a:rPr lang="en-IN" dirty="0"/>
              <a:t>Pooling layers are replaced by stride convolutions in the discriminator and fractional-stride convolutions in the generator.</a:t>
            </a:r>
          </a:p>
          <a:p>
            <a:pPr marL="285750" indent="-285750">
              <a:buFont typeface="Arial" panose="020B0604020202020204" pitchFamily="34" charset="0"/>
              <a:buChar char="•"/>
            </a:pPr>
            <a:r>
              <a:rPr lang="en-IN" b="1" dirty="0"/>
              <a:t>Batch Normalization: </a:t>
            </a:r>
            <a:r>
              <a:rPr lang="en-IN" dirty="0"/>
              <a:t>Both the discriminator and generator use batch normalization.</a:t>
            </a:r>
          </a:p>
          <a:p>
            <a:pPr marL="285750" indent="-285750">
              <a:buFont typeface="Arial" panose="020B0604020202020204" pitchFamily="34" charset="0"/>
              <a:buChar char="•"/>
            </a:pPr>
            <a:r>
              <a:rPr lang="en-IN" b="1" dirty="0"/>
              <a:t>Activation Functions: </a:t>
            </a:r>
            <a:r>
              <a:rPr lang="en-IN" dirty="0"/>
              <a:t>The generator uses RELU in all layers except the output, which uses tanh, while the discriminator uses Leaky RELU in all layers except the output, which uses Sigmoid.</a:t>
            </a:r>
          </a:p>
          <a:p>
            <a:pPr marL="285750" indent="-285750">
              <a:buFont typeface="Arial" panose="020B0604020202020204" pitchFamily="34" charset="0"/>
              <a:buChar char="•"/>
            </a:pPr>
            <a:r>
              <a:rPr lang="en-IN" b="1" dirty="0"/>
              <a:t>Trainable Parameters: </a:t>
            </a:r>
            <a:r>
              <a:rPr lang="en-IN" dirty="0"/>
              <a:t>The generator has 12,178,307 trainable parameters, and the discriminator has 1,645,185 trainable parameters.</a:t>
            </a:r>
          </a:p>
        </p:txBody>
      </p:sp>
    </p:spTree>
    <p:extLst>
      <p:ext uri="{BB962C8B-B14F-4D97-AF65-F5344CB8AC3E}">
        <p14:creationId xmlns:p14="http://schemas.microsoft.com/office/powerpoint/2010/main" val="99817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txBox="1">
            <a:spLocks noGrp="1"/>
          </p:cNvSpPr>
          <p:nvPr>
            <p:ph type="body" idx="1"/>
          </p:nvPr>
        </p:nvSpPr>
        <p:spPr>
          <a:xfrm>
            <a:off x="79513" y="1382575"/>
            <a:ext cx="11962808" cy="652959"/>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IN" sz="2400" b="1" dirty="0">
                <a:highlight>
                  <a:schemeClr val="lt1"/>
                </a:highlight>
                <a:latin typeface="Roboto"/>
                <a:ea typeface="Roboto"/>
                <a:cs typeface="Roboto"/>
                <a:sym typeface="Roboto"/>
              </a:rPr>
              <a:t>B. StyleGAN3 Based Interior Design Model</a:t>
            </a:r>
            <a:endParaRPr sz="2400" b="1" dirty="0">
              <a:highlight>
                <a:schemeClr val="lt1"/>
              </a:highlight>
              <a:latin typeface="Roboto"/>
              <a:ea typeface="Roboto"/>
              <a:cs typeface="Roboto"/>
              <a:sym typeface="Roboto"/>
            </a:endParaRPr>
          </a:p>
          <a:p>
            <a:pPr marL="228600" lvl="0" indent="-76200" algn="l" rtl="0">
              <a:lnSpc>
                <a:spcPct val="90000"/>
              </a:lnSpc>
              <a:spcBef>
                <a:spcPts val="0"/>
              </a:spcBef>
              <a:spcAft>
                <a:spcPts val="0"/>
              </a:spcAft>
              <a:buClr>
                <a:schemeClr val="dk1"/>
              </a:buClr>
              <a:buSzPts val="2400"/>
              <a:buNone/>
            </a:pPr>
            <a:endParaRPr sz="2400" dirty="0">
              <a:latin typeface="Times New Roman"/>
              <a:ea typeface="Times New Roman"/>
              <a:cs typeface="Times New Roman"/>
              <a:sym typeface="Times New Roman"/>
            </a:endParaRPr>
          </a:p>
        </p:txBody>
      </p:sp>
      <p:sp>
        <p:nvSpPr>
          <p:cNvPr id="146" name="Google Shape;146;p8"/>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44" name="Google Shape;144;p8"/>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IN" sz="4800" b="1" dirty="0">
                <a:solidFill>
                  <a:schemeClr val="lt1"/>
                </a:solidFill>
                <a:latin typeface="Times New Roman"/>
                <a:ea typeface="Times New Roman"/>
                <a:cs typeface="Times New Roman"/>
                <a:sym typeface="Times New Roman"/>
              </a:rPr>
              <a:t>Implementation details</a:t>
            </a:r>
            <a:endParaRPr sz="4800" b="1" dirty="0">
              <a:solidFill>
                <a:schemeClr val="lt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2DB4F108-194E-F5B6-9987-F26B52991F2B}"/>
              </a:ext>
            </a:extLst>
          </p:cNvPr>
          <p:cNvPicPr>
            <a:picLocks noChangeAspect="1"/>
          </p:cNvPicPr>
          <p:nvPr/>
        </p:nvPicPr>
        <p:blipFill>
          <a:blip r:embed="rId3"/>
          <a:stretch>
            <a:fillRect/>
          </a:stretch>
        </p:blipFill>
        <p:spPr>
          <a:xfrm>
            <a:off x="500932" y="2035534"/>
            <a:ext cx="5390985" cy="4293704"/>
          </a:xfrm>
          <a:prstGeom prst="rect">
            <a:avLst/>
          </a:prstGeom>
        </p:spPr>
      </p:pic>
      <p:sp>
        <p:nvSpPr>
          <p:cNvPr id="7" name="TextBox 6">
            <a:extLst>
              <a:ext uri="{FF2B5EF4-FFF2-40B4-BE49-F238E27FC236}">
                <a16:creationId xmlns:a16="http://schemas.microsoft.com/office/drawing/2014/main" id="{E22B5F80-2FFA-CDAD-E529-09F6FE0218B1}"/>
              </a:ext>
            </a:extLst>
          </p:cNvPr>
          <p:cNvSpPr txBox="1"/>
          <p:nvPr/>
        </p:nvSpPr>
        <p:spPr>
          <a:xfrm>
            <a:off x="6384896" y="1749287"/>
            <a:ext cx="5390985" cy="2246769"/>
          </a:xfrm>
          <a:prstGeom prst="rect">
            <a:avLst/>
          </a:prstGeom>
          <a:noFill/>
        </p:spPr>
        <p:txBody>
          <a:bodyPr wrap="square">
            <a:spAutoFit/>
          </a:bodyPr>
          <a:lstStyle/>
          <a:p>
            <a:pPr marL="285750" indent="-285750">
              <a:buFont typeface="Arial" panose="020B0604020202020204" pitchFamily="34" charset="0"/>
              <a:buChar char="•"/>
            </a:pPr>
            <a:r>
              <a:rPr lang="en-IN" b="1" dirty="0"/>
              <a:t>Mapping and Styles: </a:t>
            </a:r>
            <a:r>
              <a:rPr lang="en-IN" dirty="0"/>
              <a:t>Latent code \( z \) is transformed into \( w \) using a mapping network, with </a:t>
            </a:r>
            <a:r>
              <a:rPr lang="en-IN" dirty="0" err="1"/>
              <a:t>AdaIN</a:t>
            </a:r>
            <a:r>
              <a:rPr lang="en-IN" dirty="0"/>
              <a:t> replacing </a:t>
            </a:r>
            <a:r>
              <a:rPr lang="en-IN" dirty="0" err="1"/>
              <a:t>PixelNorm</a:t>
            </a:r>
            <a:r>
              <a:rPr lang="en-IN" dirty="0"/>
              <a:t> for styling.</a:t>
            </a:r>
          </a:p>
          <a:p>
            <a:pPr marL="285750" indent="-285750">
              <a:buFont typeface="Arial" panose="020B0604020202020204" pitchFamily="34" charset="0"/>
              <a:buChar char="•"/>
            </a:pPr>
            <a:r>
              <a:rPr lang="en-IN" b="1" dirty="0"/>
              <a:t>Constant and Noise Inputs: </a:t>
            </a:r>
            <a:r>
              <a:rPr lang="en-IN" dirty="0"/>
              <a:t>A constant vector replaces the latent code input in the synthesis network, and explicit noise inputs with learned scaling factors add stochastic details to feature maps.</a:t>
            </a:r>
          </a:p>
          <a:p>
            <a:pPr marL="285750" indent="-285750">
              <a:buFont typeface="Arial" panose="020B0604020202020204" pitchFamily="34" charset="0"/>
              <a:buChar char="•"/>
            </a:pPr>
            <a:r>
              <a:rPr lang="en-IN" b="1" dirty="0"/>
              <a:t>Style Mixing: </a:t>
            </a:r>
            <a:r>
              <a:rPr lang="en-IN" dirty="0"/>
              <a:t>Mixing regularization combines styles from two latent codes during training, integrating a progressive growth mechanism to address traditional GAN limitations.</a:t>
            </a:r>
          </a:p>
        </p:txBody>
      </p:sp>
    </p:spTree>
    <p:extLst>
      <p:ext uri="{BB962C8B-B14F-4D97-AF65-F5344CB8AC3E}">
        <p14:creationId xmlns:p14="http://schemas.microsoft.com/office/powerpoint/2010/main" val="23207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txBox="1">
            <a:spLocks noGrp="1"/>
          </p:cNvSpPr>
          <p:nvPr>
            <p:ph type="body" idx="1"/>
          </p:nvPr>
        </p:nvSpPr>
        <p:spPr>
          <a:xfrm rot="10800000" flipV="1">
            <a:off x="212272" y="1224643"/>
            <a:ext cx="11658600" cy="5143500"/>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chemeClr val="dk1"/>
              </a:buClr>
              <a:buSzPts val="2400"/>
              <a:buNone/>
            </a:pPr>
            <a:endParaRPr lang="en-US" sz="4000" dirty="0"/>
          </a:p>
          <a:p>
            <a:pPr marL="228600" lvl="0" indent="-219709" algn="l" rtl="0">
              <a:lnSpc>
                <a:spcPct val="70000"/>
              </a:lnSpc>
              <a:spcBef>
                <a:spcPts val="0"/>
              </a:spcBef>
              <a:spcAft>
                <a:spcPts val="0"/>
              </a:spcAft>
              <a:buSzPts val="2260"/>
              <a:buChar char="•"/>
            </a:pPr>
            <a:r>
              <a:rPr lang="en-US" sz="2400" dirty="0"/>
              <a:t>21800 epochs</a:t>
            </a:r>
          </a:p>
          <a:p>
            <a:pPr marL="228600" lvl="0" indent="-76198" algn="l" rtl="0">
              <a:lnSpc>
                <a:spcPct val="70000"/>
              </a:lnSpc>
              <a:spcBef>
                <a:spcPts val="0"/>
              </a:spcBef>
              <a:spcAft>
                <a:spcPts val="0"/>
              </a:spcAft>
              <a:buSzPts val="2260"/>
              <a:buNone/>
            </a:pPr>
            <a:endParaRPr lang="en-US" sz="2400" dirty="0"/>
          </a:p>
          <a:p>
            <a:pPr marL="228600" lvl="0" indent="-219709" algn="l" rtl="0">
              <a:lnSpc>
                <a:spcPct val="70000"/>
              </a:lnSpc>
              <a:spcBef>
                <a:spcPts val="0"/>
              </a:spcBef>
              <a:spcAft>
                <a:spcPts val="0"/>
              </a:spcAft>
              <a:buSzPts val="2260"/>
              <a:buChar char="•"/>
            </a:pPr>
            <a:r>
              <a:rPr lang="en-US" sz="2400" dirty="0"/>
              <a:t>Problem with model collapse &amp; vanishing gradient</a:t>
            </a:r>
          </a:p>
          <a:p>
            <a:pPr marL="228600" lvl="0" indent="-219709" algn="l" rtl="0">
              <a:lnSpc>
                <a:spcPct val="70000"/>
              </a:lnSpc>
              <a:spcBef>
                <a:spcPts val="0"/>
              </a:spcBef>
              <a:spcAft>
                <a:spcPts val="0"/>
              </a:spcAft>
              <a:buSzPts val="2260"/>
              <a:buChar char="•"/>
            </a:pPr>
            <a:endParaRPr lang="en-US" sz="2400" dirty="0"/>
          </a:p>
          <a:p>
            <a:pPr marL="228600" lvl="0" indent="-76200" algn="l" rtl="0">
              <a:lnSpc>
                <a:spcPct val="90000"/>
              </a:lnSpc>
              <a:spcBef>
                <a:spcPts val="0"/>
              </a:spcBef>
              <a:spcAft>
                <a:spcPts val="0"/>
              </a:spcAft>
              <a:buClr>
                <a:schemeClr val="dk1"/>
              </a:buClr>
              <a:buSzPts val="2400"/>
              <a:buNone/>
            </a:pPr>
            <a:endParaRPr sz="2400" dirty="0">
              <a:latin typeface="Times New Roman"/>
              <a:ea typeface="Times New Roman"/>
              <a:cs typeface="Times New Roman"/>
              <a:sym typeface="Times New Roman"/>
            </a:endParaRPr>
          </a:p>
        </p:txBody>
      </p:sp>
      <p:sp>
        <p:nvSpPr>
          <p:cNvPr id="146" name="Google Shape;146;p8"/>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44" name="Google Shape;144;p8"/>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IN" sz="4800" b="1" dirty="0">
                <a:solidFill>
                  <a:schemeClr val="lt1"/>
                </a:solidFill>
                <a:latin typeface="Times New Roman"/>
                <a:ea typeface="Times New Roman"/>
                <a:cs typeface="Times New Roman"/>
                <a:sym typeface="Times New Roman"/>
              </a:rPr>
              <a:t>DC GAN Results</a:t>
            </a:r>
            <a:endParaRPr sz="4800" b="1" dirty="0">
              <a:solidFill>
                <a:schemeClr val="lt1"/>
              </a:solidFill>
              <a:latin typeface="Times New Roman"/>
              <a:ea typeface="Times New Roman"/>
              <a:cs typeface="Times New Roman"/>
              <a:sym typeface="Times New Roman"/>
            </a:endParaRPr>
          </a:p>
        </p:txBody>
      </p:sp>
      <p:pic>
        <p:nvPicPr>
          <p:cNvPr id="2" name="Google Shape;440;g238e8c3a85f_0_1">
            <a:extLst>
              <a:ext uri="{FF2B5EF4-FFF2-40B4-BE49-F238E27FC236}">
                <a16:creationId xmlns:a16="http://schemas.microsoft.com/office/drawing/2014/main" id="{1A0ACDF4-BEFB-7CD1-0D52-80D8CA2162FC}"/>
              </a:ext>
            </a:extLst>
          </p:cNvPr>
          <p:cNvPicPr preferRelativeResize="0"/>
          <p:nvPr/>
        </p:nvPicPr>
        <p:blipFill rotWithShape="1">
          <a:blip r:embed="rId3">
            <a:alphaModFix/>
          </a:blip>
          <a:srcRect/>
          <a:stretch/>
        </p:blipFill>
        <p:spPr>
          <a:xfrm>
            <a:off x="6410191" y="3250028"/>
            <a:ext cx="5569537" cy="3118115"/>
          </a:xfrm>
          <a:prstGeom prst="rect">
            <a:avLst/>
          </a:prstGeom>
          <a:noFill/>
          <a:ln>
            <a:noFill/>
          </a:ln>
        </p:spPr>
      </p:pic>
      <p:pic>
        <p:nvPicPr>
          <p:cNvPr id="5" name="Picture 4">
            <a:extLst>
              <a:ext uri="{FF2B5EF4-FFF2-40B4-BE49-F238E27FC236}">
                <a16:creationId xmlns:a16="http://schemas.microsoft.com/office/drawing/2014/main" id="{E9CACDAC-3537-A394-DE9A-DB9F5C2AACAC}"/>
              </a:ext>
            </a:extLst>
          </p:cNvPr>
          <p:cNvPicPr>
            <a:picLocks noChangeAspect="1"/>
          </p:cNvPicPr>
          <p:nvPr/>
        </p:nvPicPr>
        <p:blipFill>
          <a:blip r:embed="rId4"/>
          <a:stretch>
            <a:fillRect/>
          </a:stretch>
        </p:blipFill>
        <p:spPr>
          <a:xfrm>
            <a:off x="321128" y="3250029"/>
            <a:ext cx="6089063" cy="3118114"/>
          </a:xfrm>
          <a:prstGeom prst="rect">
            <a:avLst/>
          </a:prstGeom>
        </p:spPr>
      </p:pic>
    </p:spTree>
    <p:extLst>
      <p:ext uri="{BB962C8B-B14F-4D97-AF65-F5344CB8AC3E}">
        <p14:creationId xmlns:p14="http://schemas.microsoft.com/office/powerpoint/2010/main" val="3275692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txBox="1">
            <a:spLocks noGrp="1"/>
          </p:cNvSpPr>
          <p:nvPr>
            <p:ph type="body" idx="1"/>
          </p:nvPr>
        </p:nvSpPr>
        <p:spPr>
          <a:xfrm>
            <a:off x="-25" y="1074656"/>
            <a:ext cx="12192000" cy="5418219"/>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3600" b="1" dirty="0">
              <a:latin typeface="Times New Roman"/>
              <a:ea typeface="Times New Roman"/>
              <a:cs typeface="Times New Roman"/>
              <a:sym typeface="Times New Roman"/>
            </a:endParaRPr>
          </a:p>
        </p:txBody>
      </p:sp>
      <p:sp>
        <p:nvSpPr>
          <p:cNvPr id="146" name="Google Shape;146;p8"/>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44" name="Google Shape;144;p8"/>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IN" sz="4800" b="1" dirty="0">
                <a:solidFill>
                  <a:schemeClr val="lt1"/>
                </a:solidFill>
                <a:latin typeface="Times New Roman"/>
                <a:ea typeface="Times New Roman"/>
                <a:cs typeface="Times New Roman"/>
                <a:sym typeface="Times New Roman"/>
              </a:rPr>
              <a:t>DC GAN Results</a:t>
            </a:r>
            <a:endParaRPr sz="4800" b="1" dirty="0">
              <a:solidFill>
                <a:schemeClr val="lt1"/>
              </a:solidFill>
              <a:latin typeface="Times New Roman"/>
              <a:ea typeface="Times New Roman"/>
              <a:cs typeface="Times New Roman"/>
              <a:sym typeface="Times New Roman"/>
            </a:endParaRPr>
          </a:p>
        </p:txBody>
      </p:sp>
      <p:pic>
        <p:nvPicPr>
          <p:cNvPr id="11" name="Picture 10">
            <a:extLst>
              <a:ext uri="{FF2B5EF4-FFF2-40B4-BE49-F238E27FC236}">
                <a16:creationId xmlns:a16="http://schemas.microsoft.com/office/drawing/2014/main" id="{0DCAE138-A7C2-60E4-7ADE-871E4489EE69}"/>
              </a:ext>
            </a:extLst>
          </p:cNvPr>
          <p:cNvPicPr>
            <a:picLocks noChangeAspect="1"/>
          </p:cNvPicPr>
          <p:nvPr/>
        </p:nvPicPr>
        <p:blipFill>
          <a:blip r:embed="rId3"/>
          <a:stretch>
            <a:fillRect/>
          </a:stretch>
        </p:blipFill>
        <p:spPr>
          <a:xfrm>
            <a:off x="0" y="1074657"/>
            <a:ext cx="12192000" cy="5418218"/>
          </a:xfrm>
          <a:prstGeom prst="rect">
            <a:avLst/>
          </a:prstGeom>
        </p:spPr>
      </p:pic>
    </p:spTree>
    <p:extLst>
      <p:ext uri="{BB962C8B-B14F-4D97-AF65-F5344CB8AC3E}">
        <p14:creationId xmlns:p14="http://schemas.microsoft.com/office/powerpoint/2010/main" val="261930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txBox="1">
            <a:spLocks noGrp="1"/>
          </p:cNvSpPr>
          <p:nvPr>
            <p:ph type="body" idx="1"/>
          </p:nvPr>
        </p:nvSpPr>
        <p:spPr>
          <a:xfrm rot="10800000" flipV="1">
            <a:off x="212272" y="1224643"/>
            <a:ext cx="11658600" cy="5143500"/>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chemeClr val="dk1"/>
              </a:buClr>
              <a:buSzPts val="2400"/>
              <a:buNone/>
            </a:pPr>
            <a:endParaRPr lang="en-US" sz="3600" b="1" dirty="0"/>
          </a:p>
          <a:p>
            <a:pPr marL="228600" lvl="0" indent="-76200" algn="l" rtl="0">
              <a:lnSpc>
                <a:spcPct val="90000"/>
              </a:lnSpc>
              <a:spcBef>
                <a:spcPts val="0"/>
              </a:spcBef>
              <a:spcAft>
                <a:spcPts val="0"/>
              </a:spcAft>
              <a:buClr>
                <a:schemeClr val="dk1"/>
              </a:buClr>
              <a:buSzPts val="2400"/>
              <a:buNone/>
            </a:pPr>
            <a:endParaRPr lang="en-US" sz="4000" dirty="0"/>
          </a:p>
          <a:p>
            <a:pPr marL="228600" lvl="0" indent="-76200" algn="l" rtl="0">
              <a:lnSpc>
                <a:spcPct val="90000"/>
              </a:lnSpc>
              <a:spcBef>
                <a:spcPts val="0"/>
              </a:spcBef>
              <a:spcAft>
                <a:spcPts val="0"/>
              </a:spcAft>
              <a:buClr>
                <a:schemeClr val="dk1"/>
              </a:buClr>
              <a:buSzPts val="2400"/>
              <a:buNone/>
            </a:pPr>
            <a:endParaRPr sz="2400" dirty="0">
              <a:latin typeface="Times New Roman"/>
              <a:ea typeface="Times New Roman"/>
              <a:cs typeface="Times New Roman"/>
              <a:sym typeface="Times New Roman"/>
            </a:endParaRPr>
          </a:p>
        </p:txBody>
      </p:sp>
      <p:sp>
        <p:nvSpPr>
          <p:cNvPr id="146" name="Google Shape;146;p8"/>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44" name="Google Shape;144;p8"/>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IN" sz="4800" b="1" dirty="0">
                <a:solidFill>
                  <a:schemeClr val="lt1"/>
                </a:solidFill>
                <a:latin typeface="Times New Roman"/>
                <a:ea typeface="Times New Roman"/>
                <a:cs typeface="Times New Roman"/>
                <a:sym typeface="Times New Roman"/>
              </a:rPr>
              <a:t>StyleGAN3 Results</a:t>
            </a:r>
            <a:endParaRPr sz="4800" b="1" dirty="0">
              <a:solidFill>
                <a:schemeClr val="lt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92302322-9FEA-02B0-270E-04FEC0F9CFE3}"/>
              </a:ext>
            </a:extLst>
          </p:cNvPr>
          <p:cNvPicPr>
            <a:picLocks noChangeAspect="1"/>
          </p:cNvPicPr>
          <p:nvPr/>
        </p:nvPicPr>
        <p:blipFill>
          <a:blip r:embed="rId3"/>
          <a:stretch>
            <a:fillRect/>
          </a:stretch>
        </p:blipFill>
        <p:spPr>
          <a:xfrm>
            <a:off x="7432222" y="4004470"/>
            <a:ext cx="4438650" cy="2409825"/>
          </a:xfrm>
          <a:prstGeom prst="rect">
            <a:avLst/>
          </a:prstGeom>
        </p:spPr>
      </p:pic>
      <p:pic>
        <p:nvPicPr>
          <p:cNvPr id="6" name="Picture 5" descr="A graph with a line going up&#10;&#10;Description automatically generated">
            <a:extLst>
              <a:ext uri="{FF2B5EF4-FFF2-40B4-BE49-F238E27FC236}">
                <a16:creationId xmlns:a16="http://schemas.microsoft.com/office/drawing/2014/main" id="{7187B1B7-373E-FC88-FE15-F00FD216E829}"/>
              </a:ext>
            </a:extLst>
          </p:cNvPr>
          <p:cNvPicPr/>
          <p:nvPr/>
        </p:nvPicPr>
        <p:blipFill>
          <a:blip r:embed="rId4"/>
          <a:stretch>
            <a:fillRect/>
          </a:stretch>
        </p:blipFill>
        <p:spPr>
          <a:xfrm>
            <a:off x="7520598" y="1551887"/>
            <a:ext cx="4261898" cy="2244505"/>
          </a:xfrm>
          <a:prstGeom prst="rect">
            <a:avLst/>
          </a:prstGeom>
        </p:spPr>
      </p:pic>
      <p:sp>
        <p:nvSpPr>
          <p:cNvPr id="10" name="TextBox 9">
            <a:extLst>
              <a:ext uri="{FF2B5EF4-FFF2-40B4-BE49-F238E27FC236}">
                <a16:creationId xmlns:a16="http://schemas.microsoft.com/office/drawing/2014/main" id="{F5896A30-CC80-0DD7-9137-CFE188E59EC2}"/>
              </a:ext>
            </a:extLst>
          </p:cNvPr>
          <p:cNvSpPr txBox="1"/>
          <p:nvPr/>
        </p:nvSpPr>
        <p:spPr>
          <a:xfrm>
            <a:off x="321128" y="1282735"/>
            <a:ext cx="7033829" cy="1815882"/>
          </a:xfrm>
          <a:prstGeom prst="rect">
            <a:avLst/>
          </a:prstGeom>
          <a:noFill/>
        </p:spPr>
        <p:txBody>
          <a:bodyPr wrap="square">
            <a:spAutoFit/>
          </a:bodyPr>
          <a:lstStyle/>
          <a:p>
            <a:pPr marL="285750" indent="-285750">
              <a:buFont typeface="Arial" panose="020B0604020202020204" pitchFamily="34" charset="0"/>
              <a:buChar char="•"/>
            </a:pPr>
            <a:r>
              <a:rPr lang="en-IN" sz="1600" b="1" dirty="0"/>
              <a:t>Training Epochs:</a:t>
            </a:r>
            <a:r>
              <a:rPr lang="en-IN" sz="1600" dirty="0"/>
              <a:t> The StyleGAN3 generator required around 2500 epochs to produce high-quality images, though images remained somewhat blurry and needed more training for optimal results.</a:t>
            </a:r>
          </a:p>
          <a:p>
            <a:pPr marL="285750" indent="-285750">
              <a:buFont typeface="Arial" panose="020B0604020202020204" pitchFamily="34" charset="0"/>
              <a:buChar char="•"/>
            </a:pPr>
            <a:r>
              <a:rPr lang="en-IN" sz="1600" b="1" dirty="0"/>
              <a:t>Performance Metrics:</a:t>
            </a:r>
            <a:r>
              <a:rPr lang="en-IN" sz="1600" dirty="0"/>
              <a:t> Performance metrics for StyleGAN3 are provided in table and figure.</a:t>
            </a:r>
          </a:p>
          <a:p>
            <a:pPr marL="285750" indent="-285750">
              <a:buFont typeface="Arial" panose="020B0604020202020204" pitchFamily="34" charset="0"/>
              <a:buChar char="•"/>
            </a:pPr>
            <a:r>
              <a:rPr lang="en-IN" sz="1600" b="1" dirty="0"/>
              <a:t>Image Quality:</a:t>
            </a:r>
            <a:r>
              <a:rPr lang="en-IN" sz="1600" dirty="0"/>
              <a:t> Good quality images can be observed after 2500 epochs, as shown in figure.</a:t>
            </a:r>
          </a:p>
        </p:txBody>
      </p:sp>
      <p:pic>
        <p:nvPicPr>
          <p:cNvPr id="11" name="Picture 10">
            <a:extLst>
              <a:ext uri="{FF2B5EF4-FFF2-40B4-BE49-F238E27FC236}">
                <a16:creationId xmlns:a16="http://schemas.microsoft.com/office/drawing/2014/main" id="{CB337784-6636-1D9A-C6B9-9F683CBE8BAA}"/>
              </a:ext>
            </a:extLst>
          </p:cNvPr>
          <p:cNvPicPr>
            <a:picLocks noChangeAspect="1"/>
          </p:cNvPicPr>
          <p:nvPr/>
        </p:nvPicPr>
        <p:blipFill>
          <a:blip r:embed="rId5"/>
          <a:stretch>
            <a:fillRect/>
          </a:stretch>
        </p:blipFill>
        <p:spPr>
          <a:xfrm>
            <a:off x="540689" y="3260035"/>
            <a:ext cx="5788550" cy="3108108"/>
          </a:xfrm>
          <a:prstGeom prst="rect">
            <a:avLst/>
          </a:prstGeom>
        </p:spPr>
      </p:pic>
    </p:spTree>
    <p:extLst>
      <p:ext uri="{BB962C8B-B14F-4D97-AF65-F5344CB8AC3E}">
        <p14:creationId xmlns:p14="http://schemas.microsoft.com/office/powerpoint/2010/main" val="19172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txBox="1">
            <a:spLocks noGrp="1"/>
          </p:cNvSpPr>
          <p:nvPr>
            <p:ph type="body" idx="1"/>
          </p:nvPr>
        </p:nvSpPr>
        <p:spPr>
          <a:xfrm rot="10800000" flipV="1">
            <a:off x="212272" y="1224643"/>
            <a:ext cx="11658600" cy="5143500"/>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chemeClr val="dk1"/>
              </a:buClr>
              <a:buSzPts val="2400"/>
              <a:buNone/>
            </a:pPr>
            <a:endParaRPr lang="en-US" sz="3600" b="1" dirty="0"/>
          </a:p>
          <a:p>
            <a:pPr marL="228600" lvl="0" indent="-76200" algn="l" rtl="0">
              <a:lnSpc>
                <a:spcPct val="90000"/>
              </a:lnSpc>
              <a:spcBef>
                <a:spcPts val="0"/>
              </a:spcBef>
              <a:spcAft>
                <a:spcPts val="0"/>
              </a:spcAft>
              <a:buClr>
                <a:schemeClr val="dk1"/>
              </a:buClr>
              <a:buSzPts val="2400"/>
              <a:buNone/>
            </a:pPr>
            <a:endParaRPr lang="en-US" sz="4000" dirty="0"/>
          </a:p>
          <a:p>
            <a:pPr marL="228600" lvl="0" indent="-76200" algn="l" rtl="0">
              <a:lnSpc>
                <a:spcPct val="90000"/>
              </a:lnSpc>
              <a:spcBef>
                <a:spcPts val="0"/>
              </a:spcBef>
              <a:spcAft>
                <a:spcPts val="0"/>
              </a:spcAft>
              <a:buClr>
                <a:schemeClr val="dk1"/>
              </a:buClr>
              <a:buSzPts val="2400"/>
              <a:buNone/>
            </a:pPr>
            <a:endParaRPr sz="2400" dirty="0">
              <a:latin typeface="Times New Roman"/>
              <a:ea typeface="Times New Roman"/>
              <a:cs typeface="Times New Roman"/>
              <a:sym typeface="Times New Roman"/>
            </a:endParaRPr>
          </a:p>
        </p:txBody>
      </p:sp>
      <p:sp>
        <p:nvSpPr>
          <p:cNvPr id="146" name="Google Shape;146;p8"/>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44" name="Google Shape;144;p8"/>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IN" sz="4800" b="1" dirty="0">
                <a:solidFill>
                  <a:schemeClr val="lt1"/>
                </a:solidFill>
                <a:latin typeface="Times New Roman"/>
                <a:ea typeface="Times New Roman"/>
                <a:cs typeface="Times New Roman"/>
                <a:sym typeface="Times New Roman"/>
              </a:rPr>
              <a:t>Conclusion</a:t>
            </a:r>
            <a:endParaRPr sz="4800" b="1"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DBDD1043-1B63-992D-22ED-6076EFC7CD99}"/>
              </a:ext>
            </a:extLst>
          </p:cNvPr>
          <p:cNvPicPr>
            <a:picLocks noChangeAspect="1"/>
          </p:cNvPicPr>
          <p:nvPr/>
        </p:nvPicPr>
        <p:blipFill>
          <a:blip r:embed="rId3"/>
          <a:stretch>
            <a:fillRect/>
          </a:stretch>
        </p:blipFill>
        <p:spPr>
          <a:xfrm>
            <a:off x="6248400" y="1224642"/>
            <a:ext cx="5943600" cy="1819275"/>
          </a:xfrm>
          <a:prstGeom prst="rect">
            <a:avLst/>
          </a:prstGeom>
        </p:spPr>
      </p:pic>
      <p:sp>
        <p:nvSpPr>
          <p:cNvPr id="9" name="TextBox 8">
            <a:extLst>
              <a:ext uri="{FF2B5EF4-FFF2-40B4-BE49-F238E27FC236}">
                <a16:creationId xmlns:a16="http://schemas.microsoft.com/office/drawing/2014/main" id="{DF1278E5-2A11-AE0F-11B0-A0A5019F1AEF}"/>
              </a:ext>
            </a:extLst>
          </p:cNvPr>
          <p:cNvSpPr txBox="1"/>
          <p:nvPr/>
        </p:nvSpPr>
        <p:spPr>
          <a:xfrm>
            <a:off x="241615" y="1335819"/>
            <a:ext cx="5943600" cy="4770537"/>
          </a:xfrm>
          <a:prstGeom prst="rect">
            <a:avLst/>
          </a:prstGeom>
          <a:noFill/>
        </p:spPr>
        <p:txBody>
          <a:bodyPr wrap="square">
            <a:spAutoFit/>
          </a:bodyPr>
          <a:lstStyle/>
          <a:p>
            <a:pPr marL="342900" indent="-342900">
              <a:buFont typeface="Arial" panose="020B0604020202020204" pitchFamily="34" charset="0"/>
              <a:buChar char="•"/>
            </a:pPr>
            <a:r>
              <a:rPr lang="en-IN" sz="1600" b="1" dirty="0"/>
              <a:t>Performance Comparison: </a:t>
            </a:r>
            <a:r>
              <a:rPr lang="en-IN" sz="1600" dirty="0"/>
              <a:t>Table 4 shows that DCGANs have higher loss values and FID scores across epochs, focusing on training progress and balance between generator and discriminator, whereas StyleGAN focuses more on overall image quality with frequent FID score monitoring.</a:t>
            </a:r>
          </a:p>
          <a:p>
            <a:pPr marL="342900" indent="-342900">
              <a:buFont typeface="Arial" panose="020B0604020202020204" pitchFamily="34" charset="0"/>
              <a:buChar char="•"/>
            </a:pPr>
            <a:r>
              <a:rPr lang="en-IN" sz="1600" b="1" dirty="0"/>
              <a:t>State-of-the-Art GANs:</a:t>
            </a:r>
            <a:r>
              <a:rPr lang="en-IN" sz="1600" dirty="0"/>
              <a:t> Table 5 compares GAN architectures suitable for various tasks like image classification, object detection, high-resolution image generation, image analysis, and natural language processing.</a:t>
            </a:r>
          </a:p>
          <a:p>
            <a:pPr marL="342900" indent="-342900">
              <a:buFont typeface="Arial" panose="020B0604020202020204" pitchFamily="34" charset="0"/>
              <a:buChar char="•"/>
            </a:pPr>
            <a:r>
              <a:rPr lang="en-IN" sz="1600" b="1" dirty="0"/>
              <a:t>Challenges and Future Work:</a:t>
            </a:r>
            <a:r>
              <a:rPr lang="en-IN" sz="1600" dirty="0"/>
              <a:t> Challenges include system limitations, vanishing gradients, mode collapse, lack of pre-trained models, uncategorized datasets, and limited data. Overcoming these can extend the model for interior design generation, with improvements through hyperparameter tuning, more training, and exploring other GAN models for features like design from sketches and text-to-design transformations.</a:t>
            </a:r>
          </a:p>
        </p:txBody>
      </p:sp>
      <p:pic>
        <p:nvPicPr>
          <p:cNvPr id="11" name="Picture 10">
            <a:extLst>
              <a:ext uri="{FF2B5EF4-FFF2-40B4-BE49-F238E27FC236}">
                <a16:creationId xmlns:a16="http://schemas.microsoft.com/office/drawing/2014/main" id="{FABA4FF5-B20F-7792-5807-ABCC18A6FC0D}"/>
              </a:ext>
            </a:extLst>
          </p:cNvPr>
          <p:cNvPicPr>
            <a:picLocks noChangeAspect="1"/>
          </p:cNvPicPr>
          <p:nvPr/>
        </p:nvPicPr>
        <p:blipFill>
          <a:blip r:embed="rId4"/>
          <a:stretch>
            <a:fillRect/>
          </a:stretch>
        </p:blipFill>
        <p:spPr>
          <a:xfrm>
            <a:off x="6313336" y="3043917"/>
            <a:ext cx="5772647" cy="3324226"/>
          </a:xfrm>
          <a:prstGeom prst="rect">
            <a:avLst/>
          </a:prstGeom>
        </p:spPr>
      </p:pic>
    </p:spTree>
    <p:extLst>
      <p:ext uri="{BB962C8B-B14F-4D97-AF65-F5344CB8AC3E}">
        <p14:creationId xmlns:p14="http://schemas.microsoft.com/office/powerpoint/2010/main" val="3650356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US" sz="4800" b="1">
                <a:solidFill>
                  <a:schemeClr val="lt1"/>
                </a:solidFill>
                <a:latin typeface="Times New Roman"/>
                <a:ea typeface="Times New Roman"/>
                <a:cs typeface="Times New Roman"/>
                <a:sym typeface="Times New Roman"/>
              </a:rPr>
              <a:t>Presentation Outline</a:t>
            </a:r>
            <a:endParaRPr sz="4800" b="1">
              <a:solidFill>
                <a:schemeClr val="lt1"/>
              </a:solidFill>
              <a:latin typeface="Times New Roman"/>
              <a:ea typeface="Times New Roman"/>
              <a:cs typeface="Times New Roman"/>
              <a:sym typeface="Times New Roman"/>
            </a:endParaRPr>
          </a:p>
        </p:txBody>
      </p:sp>
      <p:sp>
        <p:nvSpPr>
          <p:cNvPr id="96" name="Google Shape;96;p2"/>
          <p:cNvSpPr txBox="1">
            <a:spLocks noGrp="1"/>
          </p:cNvSpPr>
          <p:nvPr>
            <p:ph type="body" idx="1"/>
          </p:nvPr>
        </p:nvSpPr>
        <p:spPr>
          <a:xfrm>
            <a:off x="-1" y="1382565"/>
            <a:ext cx="12191999" cy="498052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400"/>
              <a:buChar char="•"/>
            </a:pPr>
            <a:r>
              <a:rPr lang="en-US" sz="2400" dirty="0">
                <a:latin typeface="Roboto" panose="02000000000000000000" pitchFamily="2" charset="0"/>
                <a:ea typeface="Roboto" panose="02000000000000000000" pitchFamily="2" charset="0"/>
                <a:cs typeface="Roboto" panose="02000000000000000000" pitchFamily="2" charset="0"/>
                <a:sym typeface="Times New Roman"/>
              </a:rPr>
              <a:t>Introduction</a:t>
            </a:r>
            <a:endParaRPr sz="2400" dirty="0">
              <a:latin typeface="Roboto" panose="02000000000000000000" pitchFamily="2" charset="0"/>
              <a:ea typeface="Roboto" panose="02000000000000000000" pitchFamily="2" charset="0"/>
              <a:cs typeface="Roboto" panose="02000000000000000000" pitchFamily="2" charset="0"/>
            </a:endParaRPr>
          </a:p>
          <a:p>
            <a:pPr marL="228600" lvl="0" indent="-228600" algn="l" rtl="0">
              <a:lnSpc>
                <a:spcPct val="90000"/>
              </a:lnSpc>
              <a:spcBef>
                <a:spcPts val="1000"/>
              </a:spcBef>
              <a:spcAft>
                <a:spcPts val="0"/>
              </a:spcAft>
              <a:buClr>
                <a:schemeClr val="dk1"/>
              </a:buClr>
              <a:buSzPts val="2400"/>
              <a:buChar char="•"/>
            </a:pPr>
            <a:r>
              <a:rPr lang="en-US" sz="2400" dirty="0">
                <a:latin typeface="Roboto" panose="02000000000000000000" pitchFamily="2" charset="0"/>
                <a:ea typeface="Roboto" panose="02000000000000000000" pitchFamily="2" charset="0"/>
                <a:cs typeface="Roboto" panose="02000000000000000000" pitchFamily="2" charset="0"/>
                <a:sym typeface="Times New Roman"/>
              </a:rPr>
              <a:t>Literature Survey</a:t>
            </a:r>
          </a:p>
          <a:p>
            <a:pPr marL="228600" lvl="0" indent="-228600" algn="l" rtl="0">
              <a:lnSpc>
                <a:spcPct val="90000"/>
              </a:lnSpc>
              <a:spcBef>
                <a:spcPts val="1000"/>
              </a:spcBef>
              <a:spcAft>
                <a:spcPts val="0"/>
              </a:spcAft>
              <a:buClr>
                <a:schemeClr val="dk1"/>
              </a:buClr>
              <a:buSzPts val="2400"/>
              <a:buChar char="•"/>
            </a:pPr>
            <a:r>
              <a:rPr lang="en-US" sz="2400" dirty="0">
                <a:latin typeface="Roboto" panose="02000000000000000000" pitchFamily="2" charset="0"/>
                <a:ea typeface="Roboto" panose="02000000000000000000" pitchFamily="2" charset="0"/>
                <a:cs typeface="Roboto" panose="02000000000000000000" pitchFamily="2" charset="0"/>
                <a:sym typeface="Times New Roman"/>
              </a:rPr>
              <a:t>Research Gap Analysis</a:t>
            </a:r>
            <a:endParaRPr sz="2400" dirty="0">
              <a:latin typeface="Roboto" panose="02000000000000000000" pitchFamily="2" charset="0"/>
              <a:ea typeface="Roboto" panose="02000000000000000000" pitchFamily="2" charset="0"/>
              <a:cs typeface="Roboto" panose="02000000000000000000" pitchFamily="2" charset="0"/>
            </a:endParaRPr>
          </a:p>
          <a:p>
            <a:pPr marL="228600" lvl="0" indent="-228600" algn="l" rtl="0">
              <a:lnSpc>
                <a:spcPct val="90000"/>
              </a:lnSpc>
              <a:spcBef>
                <a:spcPts val="1000"/>
              </a:spcBef>
              <a:spcAft>
                <a:spcPts val="0"/>
              </a:spcAft>
              <a:buClr>
                <a:schemeClr val="dk1"/>
              </a:buClr>
              <a:buSzPts val="2400"/>
              <a:buChar char="•"/>
            </a:pPr>
            <a:r>
              <a:rPr lang="en-US" sz="2400" dirty="0">
                <a:latin typeface="Roboto" panose="02000000000000000000" pitchFamily="2" charset="0"/>
                <a:ea typeface="Roboto" panose="02000000000000000000" pitchFamily="2" charset="0"/>
                <a:cs typeface="Roboto" panose="02000000000000000000" pitchFamily="2" charset="0"/>
                <a:sym typeface="Times New Roman"/>
              </a:rPr>
              <a:t>Project Objectives</a:t>
            </a:r>
            <a:endParaRPr sz="2400" dirty="0">
              <a:latin typeface="Roboto" panose="02000000000000000000" pitchFamily="2" charset="0"/>
              <a:ea typeface="Roboto" panose="02000000000000000000" pitchFamily="2" charset="0"/>
              <a:cs typeface="Roboto" panose="02000000000000000000" pitchFamily="2" charset="0"/>
            </a:endParaRPr>
          </a:p>
          <a:p>
            <a:pPr marL="228600" lvl="0" indent="-228600" algn="l" rtl="0">
              <a:lnSpc>
                <a:spcPct val="90000"/>
              </a:lnSpc>
              <a:spcBef>
                <a:spcPts val="1000"/>
              </a:spcBef>
              <a:spcAft>
                <a:spcPts val="0"/>
              </a:spcAft>
              <a:buClr>
                <a:schemeClr val="dk1"/>
              </a:buClr>
              <a:buSzPts val="2400"/>
              <a:buChar char="•"/>
            </a:pPr>
            <a:r>
              <a:rPr lang="en-US" sz="2400" dirty="0">
                <a:latin typeface="Roboto" panose="02000000000000000000" pitchFamily="2" charset="0"/>
                <a:ea typeface="Roboto" panose="02000000000000000000" pitchFamily="2" charset="0"/>
                <a:cs typeface="Roboto" panose="02000000000000000000" pitchFamily="2" charset="0"/>
                <a:sym typeface="Times New Roman"/>
              </a:rPr>
              <a:t>Design Methodology</a:t>
            </a:r>
            <a:endParaRPr sz="2400" dirty="0">
              <a:latin typeface="Roboto" panose="02000000000000000000" pitchFamily="2" charset="0"/>
              <a:ea typeface="Roboto" panose="02000000000000000000" pitchFamily="2" charset="0"/>
              <a:cs typeface="Roboto" panose="02000000000000000000" pitchFamily="2" charset="0"/>
            </a:endParaRPr>
          </a:p>
          <a:p>
            <a:pPr marL="228600" indent="-228600">
              <a:buSzPts val="2400"/>
            </a:pPr>
            <a:r>
              <a:rPr lang="en-US" sz="2400" dirty="0">
                <a:latin typeface="Roboto" panose="02000000000000000000" pitchFamily="2" charset="0"/>
                <a:ea typeface="Roboto" panose="02000000000000000000" pitchFamily="2" charset="0"/>
                <a:cs typeface="Roboto" panose="02000000000000000000" pitchFamily="2" charset="0"/>
                <a:sym typeface="Times New Roman"/>
              </a:rPr>
              <a:t>Tools Required/Hardware/Software Specification</a:t>
            </a:r>
            <a:endParaRPr lang="en-US" sz="2400" dirty="0">
              <a:latin typeface="Roboto" panose="02000000000000000000" pitchFamily="2" charset="0"/>
              <a:ea typeface="Roboto" panose="02000000000000000000" pitchFamily="2" charset="0"/>
              <a:cs typeface="Roboto" panose="02000000000000000000" pitchFamily="2" charset="0"/>
            </a:endParaRPr>
          </a:p>
          <a:p>
            <a:pPr marL="228600" lvl="0" indent="-228600" algn="l" rtl="0">
              <a:lnSpc>
                <a:spcPct val="90000"/>
              </a:lnSpc>
              <a:spcBef>
                <a:spcPts val="1000"/>
              </a:spcBef>
              <a:spcAft>
                <a:spcPts val="0"/>
              </a:spcAft>
              <a:buClr>
                <a:schemeClr val="dk1"/>
              </a:buClr>
              <a:buSzPts val="2400"/>
              <a:buChar char="•"/>
            </a:pPr>
            <a:r>
              <a:rPr lang="en-IN" sz="2400" dirty="0">
                <a:latin typeface="Roboto" panose="02000000000000000000" pitchFamily="2" charset="0"/>
                <a:ea typeface="Roboto" panose="02000000000000000000" pitchFamily="2" charset="0"/>
                <a:cs typeface="Roboto" panose="02000000000000000000" pitchFamily="2" charset="0"/>
              </a:rPr>
              <a:t>Dataset Description</a:t>
            </a:r>
            <a:endParaRPr sz="2400" dirty="0">
              <a:latin typeface="Roboto" panose="02000000000000000000" pitchFamily="2" charset="0"/>
              <a:ea typeface="Roboto" panose="02000000000000000000" pitchFamily="2" charset="0"/>
              <a:cs typeface="Roboto" panose="02000000000000000000" pitchFamily="2" charset="0"/>
            </a:endParaRPr>
          </a:p>
          <a:p>
            <a:pPr marL="228600" lvl="0" indent="-228600" algn="l" rtl="0">
              <a:lnSpc>
                <a:spcPct val="90000"/>
              </a:lnSpc>
              <a:spcBef>
                <a:spcPts val="1000"/>
              </a:spcBef>
              <a:spcAft>
                <a:spcPts val="0"/>
              </a:spcAft>
              <a:buClr>
                <a:schemeClr val="dk1"/>
              </a:buClr>
              <a:buSzPts val="2400"/>
              <a:buChar char="•"/>
            </a:pPr>
            <a:r>
              <a:rPr lang="en-US" sz="2400" dirty="0">
                <a:latin typeface="Roboto" panose="02000000000000000000" pitchFamily="2" charset="0"/>
                <a:ea typeface="Roboto" panose="02000000000000000000" pitchFamily="2" charset="0"/>
                <a:cs typeface="Roboto" panose="02000000000000000000" pitchFamily="2" charset="0"/>
                <a:sym typeface="Times New Roman"/>
              </a:rPr>
              <a:t>Implementation Details</a:t>
            </a:r>
          </a:p>
          <a:p>
            <a:pPr marL="228600" lvl="0" indent="-228600" algn="l" rtl="0">
              <a:lnSpc>
                <a:spcPct val="90000"/>
              </a:lnSpc>
              <a:spcBef>
                <a:spcPts val="1000"/>
              </a:spcBef>
              <a:spcAft>
                <a:spcPts val="0"/>
              </a:spcAft>
              <a:buClr>
                <a:schemeClr val="dk1"/>
              </a:buClr>
              <a:buSzPts val="2400"/>
              <a:buChar char="•"/>
            </a:pPr>
            <a:r>
              <a:rPr lang="en-US" sz="2400" dirty="0">
                <a:latin typeface="Roboto" panose="02000000000000000000" pitchFamily="2" charset="0"/>
                <a:ea typeface="Roboto" panose="02000000000000000000" pitchFamily="2" charset="0"/>
                <a:cs typeface="Roboto" panose="02000000000000000000" pitchFamily="2" charset="0"/>
                <a:sym typeface="Times New Roman"/>
              </a:rPr>
              <a:t>Results</a:t>
            </a:r>
          </a:p>
          <a:p>
            <a:pPr marL="228600" lvl="0" indent="-228600" algn="l" rtl="0">
              <a:lnSpc>
                <a:spcPct val="90000"/>
              </a:lnSpc>
              <a:spcBef>
                <a:spcPts val="1000"/>
              </a:spcBef>
              <a:spcAft>
                <a:spcPts val="0"/>
              </a:spcAft>
              <a:buClr>
                <a:schemeClr val="dk1"/>
              </a:buClr>
              <a:buSzPts val="2400"/>
              <a:buChar char="•"/>
            </a:pPr>
            <a:r>
              <a:rPr lang="en-IN" sz="2400" dirty="0">
                <a:latin typeface="Roboto" panose="02000000000000000000" pitchFamily="2" charset="0"/>
                <a:ea typeface="Roboto" panose="02000000000000000000" pitchFamily="2" charset="0"/>
                <a:cs typeface="Roboto" panose="02000000000000000000" pitchFamily="2" charset="0"/>
                <a:sym typeface="Times New Roman"/>
              </a:rPr>
              <a:t>Conclusion</a:t>
            </a:r>
            <a:endParaRPr sz="2400" dirty="0">
              <a:latin typeface="Roboto" panose="02000000000000000000" pitchFamily="2" charset="0"/>
              <a:ea typeface="Roboto" panose="02000000000000000000" pitchFamily="2" charset="0"/>
              <a:cs typeface="Roboto" panose="02000000000000000000" pitchFamily="2" charset="0"/>
              <a:sym typeface="Times New Roman"/>
            </a:endParaRPr>
          </a:p>
          <a:p>
            <a:pPr marL="228600" lvl="0" indent="-228600" algn="l" rtl="0">
              <a:lnSpc>
                <a:spcPct val="90000"/>
              </a:lnSpc>
              <a:spcBef>
                <a:spcPts val="1000"/>
              </a:spcBef>
              <a:spcAft>
                <a:spcPts val="0"/>
              </a:spcAft>
              <a:buClr>
                <a:schemeClr val="dk1"/>
              </a:buClr>
              <a:buSzPts val="2400"/>
              <a:buChar char="•"/>
            </a:pPr>
            <a:r>
              <a:rPr lang="en-US" sz="2400" dirty="0">
                <a:latin typeface="Roboto" panose="02000000000000000000" pitchFamily="2" charset="0"/>
                <a:ea typeface="Roboto" panose="02000000000000000000" pitchFamily="2" charset="0"/>
                <a:cs typeface="Roboto" panose="02000000000000000000" pitchFamily="2" charset="0"/>
                <a:sym typeface="Times New Roman"/>
              </a:rPr>
              <a:t>References </a:t>
            </a:r>
            <a:endParaRPr sz="2400" dirty="0">
              <a:latin typeface="Roboto" panose="02000000000000000000" pitchFamily="2" charset="0"/>
              <a:ea typeface="Roboto" panose="02000000000000000000" pitchFamily="2" charset="0"/>
              <a:cs typeface="Roboto" panose="02000000000000000000" pitchFamily="2" charset="0"/>
            </a:endParaRPr>
          </a:p>
          <a:p>
            <a:pPr marL="228600" lvl="0" indent="-76200" algn="l" rtl="0">
              <a:lnSpc>
                <a:spcPct val="90000"/>
              </a:lnSpc>
              <a:spcBef>
                <a:spcPts val="1000"/>
              </a:spcBef>
              <a:spcAft>
                <a:spcPts val="0"/>
              </a:spcAft>
              <a:buClr>
                <a:schemeClr val="dk1"/>
              </a:buClr>
              <a:buSzPts val="2400"/>
              <a:buNone/>
            </a:pPr>
            <a:endParaRPr sz="2400" dirty="0">
              <a:latin typeface="Times New Roman"/>
              <a:ea typeface="Times New Roman"/>
              <a:cs typeface="Times New Roman"/>
              <a:sym typeface="Times New Roman"/>
            </a:endParaRPr>
          </a:p>
        </p:txBody>
      </p:sp>
      <p:sp>
        <p:nvSpPr>
          <p:cNvPr id="97" name="Google Shape;97;p2"/>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US" sz="4800" b="1">
                <a:solidFill>
                  <a:schemeClr val="lt1"/>
                </a:solidFill>
                <a:latin typeface="Times New Roman"/>
                <a:ea typeface="Times New Roman"/>
                <a:cs typeface="Times New Roman"/>
                <a:sym typeface="Times New Roman"/>
              </a:rPr>
              <a:t>References</a:t>
            </a:r>
            <a:endParaRPr sz="3600" b="1">
              <a:solidFill>
                <a:schemeClr val="lt1"/>
              </a:solidFill>
              <a:latin typeface="Times New Roman"/>
              <a:ea typeface="Times New Roman"/>
              <a:cs typeface="Times New Roman"/>
              <a:sym typeface="Times New Roman"/>
            </a:endParaRPr>
          </a:p>
        </p:txBody>
      </p:sp>
      <p:sp>
        <p:nvSpPr>
          <p:cNvPr id="167" name="Google Shape;167;p11"/>
          <p:cNvSpPr txBox="1">
            <a:spLocks noGrp="1"/>
          </p:cNvSpPr>
          <p:nvPr>
            <p:ph type="body" idx="1"/>
          </p:nvPr>
        </p:nvSpPr>
        <p:spPr>
          <a:xfrm>
            <a:off x="0" y="1293500"/>
            <a:ext cx="12037500" cy="4980600"/>
          </a:xfrm>
          <a:prstGeom prst="rect">
            <a:avLst/>
          </a:prstGeom>
          <a:noFill/>
          <a:ln>
            <a:noFill/>
          </a:ln>
        </p:spPr>
        <p:txBody>
          <a:bodyPr spcFirstLastPara="1" wrap="square" lIns="91425" tIns="45700" rIns="91425" bIns="45700" anchor="t" anchorCtr="0">
            <a:normAutofit fontScale="25000" lnSpcReduction="20000"/>
          </a:bodyPr>
          <a:lstStyle/>
          <a:p>
            <a:pPr marL="457200" lvl="0" indent="-362001" algn="just" rtl="0">
              <a:lnSpc>
                <a:spcPct val="120000"/>
              </a:lnSpc>
              <a:spcBef>
                <a:spcPts val="0"/>
              </a:spcBef>
              <a:spcAft>
                <a:spcPts val="0"/>
              </a:spcAft>
              <a:buClr>
                <a:srgbClr val="002060"/>
              </a:buClr>
              <a:buSzPct val="95454"/>
              <a:buFont typeface="Times New Roman"/>
              <a:buAutoNum type="arabicPeriod"/>
            </a:pPr>
            <a:r>
              <a:rPr lang="en-US" sz="8800" b="1" dirty="0">
                <a:solidFill>
                  <a:srgbClr val="002060"/>
                </a:solidFill>
                <a:latin typeface="Times New Roman"/>
                <a:ea typeface="Times New Roman"/>
                <a:cs typeface="Times New Roman"/>
                <a:sym typeface="Times New Roman"/>
              </a:rPr>
              <a:t>Ian J. Goodfellow, Jean </a:t>
            </a:r>
            <a:r>
              <a:rPr lang="en-US" sz="8800" b="1" dirty="0" err="1">
                <a:solidFill>
                  <a:srgbClr val="002060"/>
                </a:solidFill>
                <a:latin typeface="Times New Roman"/>
                <a:ea typeface="Times New Roman"/>
                <a:cs typeface="Times New Roman"/>
                <a:sym typeface="Times New Roman"/>
              </a:rPr>
              <a:t>Pouget</a:t>
            </a:r>
            <a:r>
              <a:rPr lang="en-US" sz="8800" b="1" dirty="0">
                <a:solidFill>
                  <a:srgbClr val="002060"/>
                </a:solidFill>
                <a:latin typeface="Times New Roman"/>
                <a:ea typeface="Times New Roman"/>
                <a:cs typeface="Times New Roman"/>
                <a:sym typeface="Times New Roman"/>
              </a:rPr>
              <a:t>-Abadie, Mehdi Mirza, Bing Xu, David </a:t>
            </a:r>
            <a:r>
              <a:rPr lang="en-US" sz="8800" b="1" dirty="0" err="1">
                <a:solidFill>
                  <a:srgbClr val="002060"/>
                </a:solidFill>
                <a:latin typeface="Times New Roman"/>
                <a:ea typeface="Times New Roman"/>
                <a:cs typeface="Times New Roman"/>
                <a:sym typeface="Times New Roman"/>
              </a:rPr>
              <a:t>Warde</a:t>
            </a:r>
            <a:r>
              <a:rPr lang="en-US" sz="8800" b="1" dirty="0">
                <a:solidFill>
                  <a:srgbClr val="002060"/>
                </a:solidFill>
                <a:latin typeface="Times New Roman"/>
                <a:ea typeface="Times New Roman"/>
                <a:cs typeface="Times New Roman"/>
                <a:sym typeface="Times New Roman"/>
              </a:rPr>
              <a:t>-Farley, </a:t>
            </a:r>
            <a:r>
              <a:rPr lang="en-US" sz="8800" b="1" dirty="0" err="1">
                <a:solidFill>
                  <a:srgbClr val="002060"/>
                </a:solidFill>
                <a:latin typeface="Times New Roman"/>
                <a:ea typeface="Times New Roman"/>
                <a:cs typeface="Times New Roman"/>
                <a:sym typeface="Times New Roman"/>
              </a:rPr>
              <a:t>Sherjil</a:t>
            </a:r>
            <a:r>
              <a:rPr lang="en-US" sz="8800" b="1" dirty="0">
                <a:solidFill>
                  <a:srgbClr val="002060"/>
                </a:solidFill>
                <a:latin typeface="Times New Roman"/>
                <a:ea typeface="Times New Roman"/>
                <a:cs typeface="Times New Roman"/>
                <a:sym typeface="Times New Roman"/>
              </a:rPr>
              <a:t> </a:t>
            </a:r>
            <a:r>
              <a:rPr lang="en-US" sz="8800" b="1" dirty="0" err="1">
                <a:solidFill>
                  <a:srgbClr val="002060"/>
                </a:solidFill>
                <a:latin typeface="Times New Roman"/>
                <a:ea typeface="Times New Roman"/>
                <a:cs typeface="Times New Roman"/>
                <a:sym typeface="Times New Roman"/>
              </a:rPr>
              <a:t>Ozair</a:t>
            </a:r>
            <a:r>
              <a:rPr lang="en-US" sz="8800" b="1" dirty="0">
                <a:solidFill>
                  <a:srgbClr val="002060"/>
                </a:solidFill>
                <a:latin typeface="Times New Roman"/>
                <a:ea typeface="Times New Roman"/>
                <a:cs typeface="Times New Roman"/>
                <a:sym typeface="Times New Roman"/>
              </a:rPr>
              <a:t>, Aaron C. Courville, and Yoshua </a:t>
            </a:r>
            <a:r>
              <a:rPr lang="en-US" sz="8800" b="1" dirty="0" err="1">
                <a:solidFill>
                  <a:srgbClr val="002060"/>
                </a:solidFill>
                <a:latin typeface="Times New Roman"/>
                <a:ea typeface="Times New Roman"/>
                <a:cs typeface="Times New Roman"/>
                <a:sym typeface="Times New Roman"/>
              </a:rPr>
              <a:t>Bengio</a:t>
            </a:r>
            <a:r>
              <a:rPr lang="en-US" sz="8800" b="1" dirty="0">
                <a:solidFill>
                  <a:srgbClr val="002060"/>
                </a:solidFill>
                <a:latin typeface="Times New Roman"/>
                <a:ea typeface="Times New Roman"/>
                <a:cs typeface="Times New Roman"/>
                <a:sym typeface="Times New Roman"/>
              </a:rPr>
              <a:t>. 2014. Generative Adversarial Networks. NIPS 27(2014)			</a:t>
            </a:r>
            <a:endParaRPr sz="8800" dirty="0"/>
          </a:p>
          <a:p>
            <a:pPr marL="457200" lvl="0" indent="-362001" algn="just" rtl="0">
              <a:lnSpc>
                <a:spcPct val="120000"/>
              </a:lnSpc>
              <a:spcBef>
                <a:spcPts val="0"/>
              </a:spcBef>
              <a:spcAft>
                <a:spcPts val="0"/>
              </a:spcAft>
              <a:buClr>
                <a:srgbClr val="002060"/>
              </a:buClr>
              <a:buSzPct val="95454"/>
              <a:buFont typeface="Times New Roman"/>
              <a:buAutoNum type="arabicPeriod"/>
            </a:pPr>
            <a:r>
              <a:rPr lang="en-US" sz="8800" b="1" dirty="0" err="1">
                <a:solidFill>
                  <a:srgbClr val="002060"/>
                </a:solidFill>
                <a:latin typeface="Times New Roman"/>
                <a:ea typeface="Times New Roman"/>
                <a:cs typeface="Times New Roman"/>
                <a:sym typeface="Times New Roman"/>
              </a:rPr>
              <a:t>Nirmalya</a:t>
            </a:r>
            <a:r>
              <a:rPr lang="en-US" sz="8800" b="1" dirty="0">
                <a:solidFill>
                  <a:srgbClr val="002060"/>
                </a:solidFill>
                <a:latin typeface="Times New Roman"/>
                <a:ea typeface="Times New Roman"/>
                <a:cs typeface="Times New Roman"/>
                <a:sym typeface="Times New Roman"/>
              </a:rPr>
              <a:t> Thakur and Chia Y Han. 2021. Multimodal Approaches for Indoor Localization for Ambient Assisted Living in Smart Homes. Information 12, 3 (2021), 114.			</a:t>
            </a:r>
            <a:endParaRPr sz="8800" b="1" dirty="0">
              <a:solidFill>
                <a:srgbClr val="002060"/>
              </a:solidFill>
              <a:latin typeface="Times New Roman"/>
              <a:ea typeface="Times New Roman"/>
              <a:cs typeface="Times New Roman"/>
              <a:sym typeface="Times New Roman"/>
            </a:endParaRPr>
          </a:p>
          <a:p>
            <a:pPr marL="457200" lvl="0" indent="-362001" algn="just" rtl="0">
              <a:lnSpc>
                <a:spcPct val="120000"/>
              </a:lnSpc>
              <a:spcBef>
                <a:spcPts val="0"/>
              </a:spcBef>
              <a:spcAft>
                <a:spcPts val="0"/>
              </a:spcAft>
              <a:buClr>
                <a:srgbClr val="002060"/>
              </a:buClr>
              <a:buSzPct val="95454"/>
              <a:buFont typeface="Times New Roman"/>
              <a:buAutoNum type="arabicPeriod"/>
            </a:pPr>
            <a:r>
              <a:rPr lang="en-US" sz="8800" b="1" dirty="0" err="1">
                <a:solidFill>
                  <a:srgbClr val="002060"/>
                </a:solidFill>
                <a:latin typeface="Times New Roman"/>
                <a:ea typeface="Times New Roman"/>
                <a:cs typeface="Times New Roman"/>
                <a:sym typeface="Times New Roman"/>
              </a:rPr>
              <a:t>Tautkute</a:t>
            </a:r>
            <a:r>
              <a:rPr lang="en-US" sz="8800" b="1" dirty="0">
                <a:solidFill>
                  <a:srgbClr val="002060"/>
                </a:solidFill>
                <a:latin typeface="Times New Roman"/>
                <a:ea typeface="Times New Roman"/>
                <a:cs typeface="Times New Roman"/>
                <a:sym typeface="Times New Roman"/>
              </a:rPr>
              <a:t> et al., 2017, ACICS, IKEA: Interior Design Dataset.				</a:t>
            </a:r>
            <a:endParaRPr sz="8800" b="1" dirty="0">
              <a:solidFill>
                <a:srgbClr val="002060"/>
              </a:solidFill>
              <a:latin typeface="Times New Roman"/>
              <a:ea typeface="Times New Roman"/>
              <a:cs typeface="Times New Roman"/>
              <a:sym typeface="Times New Roman"/>
            </a:endParaRPr>
          </a:p>
          <a:p>
            <a:pPr marL="457200" lvl="0" indent="-362000" algn="just" rtl="0">
              <a:lnSpc>
                <a:spcPct val="120000"/>
              </a:lnSpc>
              <a:spcBef>
                <a:spcPts val="0"/>
              </a:spcBef>
              <a:spcAft>
                <a:spcPts val="0"/>
              </a:spcAft>
              <a:buClr>
                <a:srgbClr val="002060"/>
              </a:buClr>
              <a:buSzPct val="95454"/>
              <a:buFont typeface="Times New Roman"/>
              <a:buAutoNum type="arabicPeriod"/>
            </a:pPr>
            <a:r>
              <a:rPr lang="en-US" sz="8800" b="1" dirty="0">
                <a:solidFill>
                  <a:srgbClr val="002060"/>
                </a:solidFill>
                <a:latin typeface="Times New Roman"/>
                <a:ea typeface="Times New Roman"/>
                <a:cs typeface="Times New Roman"/>
                <a:sym typeface="Times New Roman"/>
              </a:rPr>
              <a:t>Lei Wang, Wei Chen, </a:t>
            </a:r>
            <a:r>
              <a:rPr lang="en-US" sz="8800" b="1" dirty="0" err="1">
                <a:solidFill>
                  <a:srgbClr val="002060"/>
                </a:solidFill>
                <a:latin typeface="Times New Roman"/>
                <a:ea typeface="Times New Roman"/>
                <a:cs typeface="Times New Roman"/>
                <a:sym typeface="Times New Roman"/>
              </a:rPr>
              <a:t>Wenjia</a:t>
            </a:r>
            <a:r>
              <a:rPr lang="en-US" sz="8800" b="1" dirty="0">
                <a:solidFill>
                  <a:srgbClr val="002060"/>
                </a:solidFill>
                <a:latin typeface="Times New Roman"/>
                <a:ea typeface="Times New Roman"/>
                <a:cs typeface="Times New Roman"/>
                <a:sym typeface="Times New Roman"/>
              </a:rPr>
              <a:t> Yang, </a:t>
            </a:r>
            <a:r>
              <a:rPr lang="en-US" sz="8800" b="1" dirty="0" err="1">
                <a:solidFill>
                  <a:srgbClr val="002060"/>
                </a:solidFill>
                <a:latin typeface="Times New Roman"/>
                <a:ea typeface="Times New Roman"/>
                <a:cs typeface="Times New Roman"/>
                <a:sym typeface="Times New Roman"/>
              </a:rPr>
              <a:t>Fangming</a:t>
            </a:r>
            <a:r>
              <a:rPr lang="en-US" sz="8800" b="1" dirty="0">
                <a:solidFill>
                  <a:srgbClr val="002060"/>
                </a:solidFill>
                <a:latin typeface="Times New Roman"/>
                <a:ea typeface="Times New Roman"/>
                <a:cs typeface="Times New Roman"/>
                <a:sym typeface="Times New Roman"/>
              </a:rPr>
              <a:t> Bi, and Fei Richard Yu. 2020. Review on Image Synthesis With Generative Adversarial Networks. IEEE Access 8(2020), 63514–63537</a:t>
            </a:r>
            <a:endParaRPr sz="8800" b="1" dirty="0">
              <a:solidFill>
                <a:srgbClr val="002060"/>
              </a:solidFill>
              <a:latin typeface="Times New Roman"/>
              <a:ea typeface="Times New Roman"/>
              <a:cs typeface="Times New Roman"/>
              <a:sym typeface="Times New Roman"/>
            </a:endParaRPr>
          </a:p>
          <a:p>
            <a:pPr marL="457200" lvl="0" indent="-361950" algn="just" rtl="0">
              <a:lnSpc>
                <a:spcPct val="120000"/>
              </a:lnSpc>
              <a:spcBef>
                <a:spcPts val="0"/>
              </a:spcBef>
              <a:spcAft>
                <a:spcPts val="0"/>
              </a:spcAft>
              <a:buClr>
                <a:srgbClr val="002060"/>
              </a:buClr>
              <a:buSzPct val="95454"/>
              <a:buFont typeface="Noto Sans Symbols"/>
              <a:buAutoNum type="arabicPeriod"/>
            </a:pPr>
            <a:r>
              <a:rPr lang="en-US" sz="8800" b="1" dirty="0">
                <a:solidFill>
                  <a:srgbClr val="002060"/>
                </a:solidFill>
                <a:latin typeface="Times New Roman"/>
                <a:ea typeface="Times New Roman"/>
                <a:cs typeface="Times New Roman"/>
                <a:sym typeface="Times New Roman"/>
              </a:rPr>
              <a:t>Hamed </a:t>
            </a:r>
            <a:r>
              <a:rPr lang="en-US" sz="8800" b="1" dirty="0" err="1">
                <a:solidFill>
                  <a:srgbClr val="002060"/>
                </a:solidFill>
                <a:latin typeface="Times New Roman"/>
                <a:ea typeface="Times New Roman"/>
                <a:cs typeface="Times New Roman"/>
                <a:sym typeface="Times New Roman"/>
              </a:rPr>
              <a:t>Alqahtani</a:t>
            </a:r>
            <a:r>
              <a:rPr lang="en-US" sz="8800" b="1" dirty="0">
                <a:solidFill>
                  <a:srgbClr val="002060"/>
                </a:solidFill>
                <a:latin typeface="Times New Roman"/>
                <a:ea typeface="Times New Roman"/>
                <a:cs typeface="Times New Roman"/>
                <a:sym typeface="Times New Roman"/>
              </a:rPr>
              <a:t>, </a:t>
            </a:r>
            <a:r>
              <a:rPr lang="en-US" sz="8800" b="1" dirty="0" err="1">
                <a:solidFill>
                  <a:srgbClr val="002060"/>
                </a:solidFill>
                <a:latin typeface="Times New Roman"/>
                <a:ea typeface="Times New Roman"/>
                <a:cs typeface="Times New Roman"/>
                <a:sym typeface="Times New Roman"/>
              </a:rPr>
              <a:t>Manolya</a:t>
            </a:r>
            <a:r>
              <a:rPr lang="en-US" sz="8800" b="1" dirty="0">
                <a:solidFill>
                  <a:srgbClr val="002060"/>
                </a:solidFill>
                <a:latin typeface="Times New Roman"/>
                <a:ea typeface="Times New Roman"/>
                <a:cs typeface="Times New Roman"/>
                <a:sym typeface="Times New Roman"/>
              </a:rPr>
              <a:t> </a:t>
            </a:r>
            <a:r>
              <a:rPr lang="en-US" sz="8800" b="1" dirty="0" err="1">
                <a:solidFill>
                  <a:srgbClr val="002060"/>
                </a:solidFill>
                <a:latin typeface="Times New Roman"/>
                <a:ea typeface="Times New Roman"/>
                <a:cs typeface="Times New Roman"/>
                <a:sym typeface="Times New Roman"/>
              </a:rPr>
              <a:t>Kavakli</a:t>
            </a:r>
            <a:r>
              <a:rPr lang="en-US" sz="8800" b="1" dirty="0">
                <a:solidFill>
                  <a:srgbClr val="002060"/>
                </a:solidFill>
                <a:latin typeface="Times New Roman"/>
                <a:ea typeface="Times New Roman"/>
                <a:cs typeface="Times New Roman"/>
                <a:sym typeface="Times New Roman"/>
              </a:rPr>
              <a:t>-Thorne, and Gulshan Kumar. 2019. Applications of generative adversarial networks (</a:t>
            </a:r>
            <a:r>
              <a:rPr lang="en-US" sz="8800" b="1" dirty="0" err="1">
                <a:solidFill>
                  <a:srgbClr val="002060"/>
                </a:solidFill>
                <a:latin typeface="Times New Roman"/>
                <a:ea typeface="Times New Roman"/>
                <a:cs typeface="Times New Roman"/>
                <a:sym typeface="Times New Roman"/>
              </a:rPr>
              <a:t>gans</a:t>
            </a:r>
            <a:r>
              <a:rPr lang="en-US" sz="8800" b="1" dirty="0">
                <a:solidFill>
                  <a:srgbClr val="002060"/>
                </a:solidFill>
                <a:latin typeface="Times New Roman"/>
                <a:ea typeface="Times New Roman"/>
                <a:cs typeface="Times New Roman"/>
                <a:sym typeface="Times New Roman"/>
              </a:rPr>
              <a:t>): An updated review. Archives of Computational Methods in Engineering (2019)</a:t>
            </a:r>
          </a:p>
          <a:p>
            <a:pPr indent="-361950" algn="just">
              <a:lnSpc>
                <a:spcPct val="120000"/>
              </a:lnSpc>
              <a:spcBef>
                <a:spcPts val="0"/>
              </a:spcBef>
              <a:buClr>
                <a:srgbClr val="002060"/>
              </a:buClr>
              <a:buSzPct val="95454"/>
              <a:buFont typeface="Noto Sans Symbols"/>
              <a:buAutoNum type="arabicPeriod"/>
            </a:pPr>
            <a:r>
              <a:rPr lang="en-US" sz="8800" b="1" i="0" dirty="0">
                <a:solidFill>
                  <a:schemeClr val="accent1">
                    <a:lumMod val="50000"/>
                  </a:schemeClr>
                </a:solidFill>
                <a:effectLst/>
                <a:latin typeface="Times New Roman" panose="02020603050405020304" pitchFamily="18" charset="0"/>
                <a:cs typeface="Times New Roman" panose="02020603050405020304" pitchFamily="18" charset="0"/>
              </a:rPr>
              <a:t>Generative Design of Outdoor Green Spaces Based on Generative Adversarial Networks</a:t>
            </a:r>
          </a:p>
          <a:p>
            <a:pPr indent="-361950" algn="just">
              <a:lnSpc>
                <a:spcPct val="120000"/>
              </a:lnSpc>
              <a:spcBef>
                <a:spcPts val="0"/>
              </a:spcBef>
              <a:buClr>
                <a:srgbClr val="002060"/>
              </a:buClr>
              <a:buSzPct val="95454"/>
              <a:buFont typeface="Noto Sans Symbols"/>
              <a:buAutoNum type="arabicPeriod"/>
            </a:pPr>
            <a:r>
              <a:rPr lang="en-IN" sz="8800" b="1" dirty="0">
                <a:solidFill>
                  <a:schemeClr val="accent1">
                    <a:lumMod val="50000"/>
                  </a:schemeClr>
                </a:solidFill>
                <a:latin typeface="Times New Roman" panose="02020603050405020304" pitchFamily="18" charset="0"/>
                <a:cs typeface="Times New Roman" panose="02020603050405020304" pitchFamily="18" charset="0"/>
              </a:rPr>
              <a:t>Optimizing latent pace directions for </a:t>
            </a:r>
            <a:r>
              <a:rPr lang="en-IN" sz="8800" b="1" dirty="0" err="1">
                <a:solidFill>
                  <a:schemeClr val="accent1">
                    <a:lumMod val="50000"/>
                  </a:schemeClr>
                </a:solidFill>
                <a:latin typeface="Times New Roman" panose="02020603050405020304" pitchFamily="18" charset="0"/>
                <a:cs typeface="Times New Roman" panose="02020603050405020304" pitchFamily="18" charset="0"/>
              </a:rPr>
              <a:t>gan</a:t>
            </a:r>
            <a:r>
              <a:rPr lang="en-IN" sz="8800" b="1" dirty="0">
                <a:solidFill>
                  <a:schemeClr val="accent1">
                    <a:lumMod val="50000"/>
                  </a:schemeClr>
                </a:solidFill>
                <a:latin typeface="Times New Roman" panose="02020603050405020304" pitchFamily="18" charset="0"/>
                <a:cs typeface="Times New Roman" panose="02020603050405020304" pitchFamily="18" charset="0"/>
              </a:rPr>
              <a:t>-based local image editing</a:t>
            </a:r>
            <a:endParaRPr lang="en-US" sz="8800" b="1" dirty="0">
              <a:solidFill>
                <a:srgbClr val="002060"/>
              </a:solidFill>
              <a:latin typeface="Times New Roman"/>
              <a:ea typeface="Times New Roman"/>
              <a:cs typeface="Times New Roman"/>
              <a:sym typeface="Times New Roman"/>
            </a:endParaRPr>
          </a:p>
          <a:p>
            <a:pPr marL="457200" lvl="0" indent="-361950" algn="just" rtl="0">
              <a:lnSpc>
                <a:spcPct val="120000"/>
              </a:lnSpc>
              <a:spcBef>
                <a:spcPts val="0"/>
              </a:spcBef>
              <a:spcAft>
                <a:spcPts val="0"/>
              </a:spcAft>
              <a:buClr>
                <a:srgbClr val="002060"/>
              </a:buClr>
              <a:buSzPct val="95454"/>
              <a:buFont typeface="Noto Sans Symbols"/>
              <a:buAutoNum type="arabicPeriod"/>
            </a:pPr>
            <a:endParaRPr sz="8800" b="1" dirty="0">
              <a:solidFill>
                <a:srgbClr val="002060"/>
              </a:solidFill>
              <a:latin typeface="Times New Roman"/>
              <a:ea typeface="Times New Roman"/>
              <a:cs typeface="Times New Roman"/>
              <a:sym typeface="Times New Roman"/>
            </a:endParaRPr>
          </a:p>
          <a:p>
            <a:pPr marL="457200" lvl="0" indent="0" algn="just" rtl="0">
              <a:lnSpc>
                <a:spcPct val="120000"/>
              </a:lnSpc>
              <a:spcBef>
                <a:spcPts val="0"/>
              </a:spcBef>
              <a:spcAft>
                <a:spcPts val="0"/>
              </a:spcAft>
              <a:buNone/>
            </a:pPr>
            <a:endParaRPr sz="8800" b="1" dirty="0">
              <a:solidFill>
                <a:srgbClr val="002060"/>
              </a:solidFill>
              <a:latin typeface="Times New Roman"/>
              <a:ea typeface="Times New Roman"/>
              <a:cs typeface="Times New Roman"/>
              <a:sym typeface="Times New Roman"/>
            </a:endParaRPr>
          </a:p>
          <a:p>
            <a:pPr marL="457200" lvl="0" indent="0" algn="just" rtl="0">
              <a:lnSpc>
                <a:spcPct val="115000"/>
              </a:lnSpc>
              <a:spcBef>
                <a:spcPts val="1000"/>
              </a:spcBef>
              <a:spcAft>
                <a:spcPts val="0"/>
              </a:spcAft>
              <a:buSzPct val="104287"/>
              <a:buNone/>
            </a:pPr>
            <a:endParaRPr sz="4315" b="1" dirty="0">
              <a:solidFill>
                <a:srgbClr val="002060"/>
              </a:solidFill>
              <a:latin typeface="Times New Roman"/>
              <a:ea typeface="Times New Roman"/>
              <a:cs typeface="Times New Roman"/>
              <a:sym typeface="Times New Roman"/>
            </a:endParaRPr>
          </a:p>
          <a:p>
            <a:pPr marL="457200" lvl="0" indent="0" algn="just" rtl="0">
              <a:lnSpc>
                <a:spcPct val="115000"/>
              </a:lnSpc>
              <a:spcBef>
                <a:spcPts val="0"/>
              </a:spcBef>
              <a:spcAft>
                <a:spcPts val="0"/>
              </a:spcAft>
              <a:buSzPct val="187500"/>
              <a:buNone/>
            </a:pPr>
            <a:endParaRPr sz="2400" b="1" dirty="0">
              <a:solidFill>
                <a:srgbClr val="002060"/>
              </a:solidFill>
              <a:latin typeface="Times New Roman"/>
              <a:ea typeface="Times New Roman"/>
              <a:cs typeface="Times New Roman"/>
              <a:sym typeface="Times New Roman"/>
            </a:endParaRPr>
          </a:p>
          <a:p>
            <a:pPr marL="0" lvl="0" indent="0" algn="just" rtl="0">
              <a:lnSpc>
                <a:spcPct val="110000"/>
              </a:lnSpc>
              <a:spcBef>
                <a:spcPts val="1000"/>
              </a:spcBef>
              <a:spcAft>
                <a:spcPts val="0"/>
              </a:spcAft>
              <a:buClr>
                <a:schemeClr val="dk1"/>
              </a:buClr>
              <a:buSzPct val="100000"/>
              <a:buNone/>
            </a:pPr>
            <a:endParaRPr sz="1400" dirty="0">
              <a:latin typeface="Times New Roman"/>
              <a:ea typeface="Times New Roman"/>
              <a:cs typeface="Times New Roman"/>
              <a:sym typeface="Times New Roman"/>
            </a:endParaRPr>
          </a:p>
          <a:p>
            <a:pPr marL="228600" lvl="0" indent="-76200" algn="l" rtl="0">
              <a:lnSpc>
                <a:spcPct val="90000"/>
              </a:lnSpc>
              <a:spcBef>
                <a:spcPts val="1000"/>
              </a:spcBef>
              <a:spcAft>
                <a:spcPts val="0"/>
              </a:spcAft>
              <a:buClr>
                <a:schemeClr val="dk1"/>
              </a:buClr>
              <a:buSzPct val="100000"/>
              <a:buNone/>
            </a:pPr>
            <a:endParaRPr sz="2400" dirty="0">
              <a:latin typeface="Times New Roman"/>
              <a:ea typeface="Times New Roman"/>
              <a:cs typeface="Times New Roman"/>
              <a:sym typeface="Times New Roman"/>
            </a:endParaRPr>
          </a:p>
        </p:txBody>
      </p:sp>
      <p:sp>
        <p:nvSpPr>
          <p:cNvPr id="168" name="Google Shape;168;p11"/>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2"/>
          <p:cNvSpPr txBox="1">
            <a:spLocks noGrp="1"/>
          </p:cNvSpPr>
          <p:nvPr>
            <p:ph type="title"/>
          </p:nvPr>
        </p:nvSpPr>
        <p:spPr>
          <a:xfrm>
            <a:off x="-274800" y="0"/>
            <a:ext cx="12764100" cy="6858000"/>
          </a:xfrm>
          <a:prstGeom prst="rect">
            <a:avLst/>
          </a:prstGeom>
          <a:solidFill>
            <a:srgbClr val="002060"/>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imes New Roman"/>
              <a:buNone/>
            </a:pPr>
            <a:r>
              <a:rPr lang="en-US" sz="4800" b="1" dirty="0">
                <a:solidFill>
                  <a:schemeClr val="lt1"/>
                </a:solidFill>
                <a:latin typeface="Times New Roman"/>
                <a:ea typeface="Times New Roman"/>
                <a:cs typeface="Times New Roman"/>
                <a:sym typeface="Times New Roman"/>
              </a:rPr>
              <a:t> 							</a:t>
            </a:r>
            <a:r>
              <a:rPr lang="en-US" sz="7300" i="1" dirty="0">
                <a:solidFill>
                  <a:schemeClr val="lt1"/>
                </a:solidFill>
                <a:latin typeface="Lobster"/>
                <a:ea typeface="Lobster"/>
                <a:cs typeface="Lobster"/>
                <a:sym typeface="Lobster"/>
              </a:rPr>
              <a:t>THANK YOU</a:t>
            </a:r>
            <a:endParaRPr sz="6100" i="1" dirty="0">
              <a:solidFill>
                <a:schemeClr val="lt1"/>
              </a:solidFill>
              <a:latin typeface="Lobster"/>
              <a:ea typeface="Lobster"/>
              <a:cs typeface="Lobster"/>
              <a:sym typeface="Lobster"/>
            </a:endParaRPr>
          </a:p>
        </p:txBody>
      </p:sp>
      <p:sp>
        <p:nvSpPr>
          <p:cNvPr id="174" name="Google Shape;174;p12"/>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solidFill>
                  <a:schemeClr val="lt1"/>
                </a:solidFill>
                <a:latin typeface="Times New Roman"/>
                <a:ea typeface="Times New Roman"/>
                <a:cs typeface="Times New Roman"/>
                <a:sym typeface="Times New Roman"/>
              </a:rPr>
              <a:t>                                                                                                                                                                                                        </a:t>
            </a:r>
            <a:endParaRPr b="1">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0" y="0"/>
            <a:ext cx="12192000" cy="1170900"/>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US" sz="4800" b="1">
                <a:solidFill>
                  <a:schemeClr val="lt1"/>
                </a:solidFill>
                <a:latin typeface="Times New Roman"/>
                <a:ea typeface="Times New Roman"/>
                <a:cs typeface="Times New Roman"/>
                <a:sym typeface="Times New Roman"/>
              </a:rPr>
              <a:t>Introduction</a:t>
            </a:r>
            <a:endParaRPr sz="4800" b="1">
              <a:solidFill>
                <a:schemeClr val="lt1"/>
              </a:solidFill>
              <a:latin typeface="Times New Roman"/>
              <a:ea typeface="Times New Roman"/>
              <a:cs typeface="Times New Roman"/>
              <a:sym typeface="Times New Roman"/>
            </a:endParaRPr>
          </a:p>
        </p:txBody>
      </p:sp>
      <p:sp>
        <p:nvSpPr>
          <p:cNvPr id="103" name="Google Shape;103;p3"/>
          <p:cNvSpPr txBox="1">
            <a:spLocks noGrp="1"/>
          </p:cNvSpPr>
          <p:nvPr>
            <p:ph type="body" idx="1"/>
          </p:nvPr>
        </p:nvSpPr>
        <p:spPr>
          <a:xfrm>
            <a:off x="6096000" y="1170900"/>
            <a:ext cx="6095998" cy="514755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1000"/>
              </a:spcBef>
              <a:spcAft>
                <a:spcPts val="0"/>
              </a:spcAft>
              <a:buSzPts val="2200"/>
              <a:buFont typeface="Roboto"/>
              <a:buChar char="•"/>
            </a:pPr>
            <a:r>
              <a:rPr lang="en-US" sz="2000" dirty="0">
                <a:highlight>
                  <a:schemeClr val="lt1"/>
                </a:highlight>
                <a:latin typeface="Roboto"/>
                <a:ea typeface="Roboto"/>
                <a:cs typeface="Roboto"/>
                <a:sym typeface="Roboto"/>
              </a:rPr>
              <a:t>Virtual interior designing using GAN (Generative Adversarial Networks) is a technique that allows designers to generate realistic and detailed images of interior spaces.</a:t>
            </a:r>
            <a:endParaRPr sz="2000" dirty="0">
              <a:highlight>
                <a:schemeClr val="lt1"/>
              </a:highlight>
              <a:latin typeface="Roboto"/>
              <a:ea typeface="Roboto"/>
              <a:cs typeface="Roboto"/>
              <a:sym typeface="Roboto"/>
            </a:endParaRPr>
          </a:p>
          <a:p>
            <a:pPr marL="457200" lvl="0" indent="-368300" algn="l" rtl="0">
              <a:lnSpc>
                <a:spcPct val="115000"/>
              </a:lnSpc>
              <a:spcBef>
                <a:spcPts val="0"/>
              </a:spcBef>
              <a:spcAft>
                <a:spcPts val="0"/>
              </a:spcAft>
              <a:buSzPts val="2200"/>
              <a:buFont typeface="Roboto"/>
              <a:buChar char="•"/>
            </a:pPr>
            <a:r>
              <a:rPr lang="en-US" sz="2000" dirty="0">
                <a:highlight>
                  <a:schemeClr val="lt1"/>
                </a:highlight>
                <a:latin typeface="Roboto"/>
                <a:ea typeface="Roboto"/>
                <a:cs typeface="Roboto"/>
                <a:sym typeface="Roboto"/>
              </a:rPr>
              <a:t>GANs are a type of machine learning algorithm that can learn the features and characteristics of a given dataset and generate new images that resemble the original data.</a:t>
            </a:r>
            <a:endParaRPr sz="2000" dirty="0">
              <a:highlight>
                <a:schemeClr val="lt1"/>
              </a:highlight>
              <a:latin typeface="Roboto"/>
              <a:ea typeface="Roboto"/>
              <a:cs typeface="Roboto"/>
              <a:sym typeface="Roboto"/>
            </a:endParaRPr>
          </a:p>
          <a:p>
            <a:pPr marL="457200" lvl="0" indent="-368300" algn="l" rtl="0">
              <a:lnSpc>
                <a:spcPct val="115000"/>
              </a:lnSpc>
              <a:spcBef>
                <a:spcPts val="0"/>
              </a:spcBef>
              <a:spcAft>
                <a:spcPts val="0"/>
              </a:spcAft>
              <a:buSzPts val="2200"/>
              <a:buFont typeface="Roboto"/>
              <a:buChar char="•"/>
            </a:pPr>
            <a:r>
              <a:rPr lang="en-US" sz="2000" dirty="0">
                <a:highlight>
                  <a:schemeClr val="lt1"/>
                </a:highlight>
                <a:latin typeface="Roboto"/>
                <a:ea typeface="Roboto"/>
                <a:cs typeface="Roboto"/>
                <a:sym typeface="Roboto"/>
              </a:rPr>
              <a:t>In the case of interior design, GANs can be trained on large datasets of interior images to learn the common features and patterns of interior spaces, such as furniture, lighting, and textures.</a:t>
            </a:r>
            <a:endParaRPr sz="2000" dirty="0">
              <a:highlight>
                <a:schemeClr val="lt1"/>
              </a:highlight>
              <a:latin typeface="Roboto"/>
              <a:ea typeface="Roboto"/>
              <a:cs typeface="Roboto"/>
              <a:sym typeface="Roboto"/>
            </a:endParaRPr>
          </a:p>
        </p:txBody>
      </p:sp>
      <p:sp>
        <p:nvSpPr>
          <p:cNvPr id="104" name="Google Shape;104;p3"/>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83E6F311-2A23-6D32-2F13-8AF0B95B6D57}"/>
              </a:ext>
            </a:extLst>
          </p:cNvPr>
          <p:cNvPicPr>
            <a:picLocks noChangeAspect="1"/>
          </p:cNvPicPr>
          <p:nvPr/>
        </p:nvPicPr>
        <p:blipFill>
          <a:blip r:embed="rId3"/>
          <a:stretch>
            <a:fillRect/>
          </a:stretch>
        </p:blipFill>
        <p:spPr>
          <a:xfrm>
            <a:off x="0" y="1170900"/>
            <a:ext cx="6095998" cy="53219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0" y="0"/>
            <a:ext cx="12192000" cy="1170900"/>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US" sz="4800" b="1">
                <a:solidFill>
                  <a:schemeClr val="lt1"/>
                </a:solidFill>
                <a:latin typeface="Times New Roman"/>
                <a:ea typeface="Times New Roman"/>
                <a:cs typeface="Times New Roman"/>
                <a:sym typeface="Times New Roman"/>
              </a:rPr>
              <a:t>Introduction</a:t>
            </a:r>
            <a:endParaRPr sz="4800" b="1">
              <a:solidFill>
                <a:schemeClr val="lt1"/>
              </a:solidFill>
              <a:latin typeface="Times New Roman"/>
              <a:ea typeface="Times New Roman"/>
              <a:cs typeface="Times New Roman"/>
              <a:sym typeface="Times New Roman"/>
            </a:endParaRPr>
          </a:p>
        </p:txBody>
      </p:sp>
      <p:sp>
        <p:nvSpPr>
          <p:cNvPr id="103" name="Google Shape;103;p3"/>
          <p:cNvSpPr txBox="1">
            <a:spLocks noGrp="1"/>
          </p:cNvSpPr>
          <p:nvPr>
            <p:ph type="body" idx="1"/>
          </p:nvPr>
        </p:nvSpPr>
        <p:spPr>
          <a:xfrm>
            <a:off x="0" y="1317150"/>
            <a:ext cx="12039600" cy="50013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1000"/>
              </a:spcBef>
              <a:spcAft>
                <a:spcPts val="0"/>
              </a:spcAft>
              <a:buSzPts val="2200"/>
              <a:buFont typeface="Roboto"/>
              <a:buChar char="•"/>
            </a:pPr>
            <a:endParaRPr sz="2200" dirty="0">
              <a:highlight>
                <a:schemeClr val="lt1"/>
              </a:highlight>
              <a:latin typeface="Roboto"/>
              <a:ea typeface="Roboto"/>
              <a:cs typeface="Roboto"/>
              <a:sym typeface="Roboto"/>
            </a:endParaRPr>
          </a:p>
        </p:txBody>
      </p:sp>
      <p:sp>
        <p:nvSpPr>
          <p:cNvPr id="104" name="Google Shape;104;p3"/>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92C4352C-7292-1258-2005-954C624500A8}"/>
              </a:ext>
            </a:extLst>
          </p:cNvPr>
          <p:cNvPicPr>
            <a:picLocks noChangeAspect="1"/>
          </p:cNvPicPr>
          <p:nvPr/>
        </p:nvPicPr>
        <p:blipFill>
          <a:blip r:embed="rId3"/>
          <a:stretch>
            <a:fillRect/>
          </a:stretch>
        </p:blipFill>
        <p:spPr>
          <a:xfrm>
            <a:off x="0" y="1317150"/>
            <a:ext cx="12039600" cy="5001300"/>
          </a:xfrm>
          <a:prstGeom prst="rect">
            <a:avLst/>
          </a:prstGeom>
        </p:spPr>
      </p:pic>
    </p:spTree>
    <p:extLst>
      <p:ext uri="{BB962C8B-B14F-4D97-AF65-F5344CB8AC3E}">
        <p14:creationId xmlns:p14="http://schemas.microsoft.com/office/powerpoint/2010/main" val="227926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0" y="2"/>
            <a:ext cx="12192000" cy="593888"/>
          </a:xfrm>
          <a:prstGeom prst="rect">
            <a:avLst/>
          </a:prstGeom>
          <a:solidFill>
            <a:srgbClr val="002060"/>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00000"/>
              <a:buFont typeface="Times New Roman"/>
              <a:buNone/>
            </a:pPr>
            <a:r>
              <a:rPr lang="en-US" sz="4800" b="1">
                <a:solidFill>
                  <a:schemeClr val="lt1"/>
                </a:solidFill>
                <a:latin typeface="Times New Roman"/>
                <a:ea typeface="Times New Roman"/>
                <a:cs typeface="Times New Roman"/>
                <a:sym typeface="Times New Roman"/>
              </a:rPr>
              <a:t>Literature Survey</a:t>
            </a:r>
            <a:endParaRPr sz="4800" b="1">
              <a:solidFill>
                <a:schemeClr val="lt1"/>
              </a:solidFill>
              <a:latin typeface="Times New Roman"/>
              <a:ea typeface="Times New Roman"/>
              <a:cs typeface="Times New Roman"/>
              <a:sym typeface="Times New Roman"/>
            </a:endParaRPr>
          </a:p>
        </p:txBody>
      </p:sp>
      <p:sp>
        <p:nvSpPr>
          <p:cNvPr id="110" name="Google Shape;110;p5"/>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11" name="Google Shape;111;p5"/>
          <p:cNvSpPr txBox="1">
            <a:spLocks noGrp="1"/>
          </p:cNvSpPr>
          <p:nvPr>
            <p:ph type="body" idx="1"/>
          </p:nvPr>
        </p:nvSpPr>
        <p:spPr>
          <a:xfrm>
            <a:off x="74628" y="744282"/>
            <a:ext cx="12001107" cy="5609384"/>
          </a:xfrm>
          <a:prstGeom prst="rect">
            <a:avLst/>
          </a:prstGeom>
          <a:noFill/>
          <a:ln>
            <a:noFill/>
          </a:ln>
        </p:spPr>
        <p:txBody>
          <a:bodyPr spcFirstLastPara="1" wrap="square" lIns="91425" tIns="45700" rIns="91425" bIns="45700" anchor="t" anchorCtr="0">
            <a:normAutofit fontScale="92500" lnSpcReduction="20000"/>
          </a:bodyPr>
          <a:lstStyle/>
          <a:p>
            <a:pPr marL="228600" lvl="0" indent="-217170" algn="just" rtl="0">
              <a:lnSpc>
                <a:spcPct val="115000"/>
              </a:lnSpc>
              <a:spcBef>
                <a:spcPts val="0"/>
              </a:spcBef>
              <a:spcAft>
                <a:spcPts val="0"/>
              </a:spcAft>
              <a:buClr>
                <a:srgbClr val="002060"/>
              </a:buClr>
              <a:buSzPct val="100000"/>
              <a:buFont typeface="Noto Sans Symbols"/>
              <a:buChar char="▪"/>
            </a:pPr>
            <a:r>
              <a:rPr lang="en-US" sz="2400" b="1" dirty="0">
                <a:solidFill>
                  <a:srgbClr val="002060"/>
                </a:solidFill>
                <a:latin typeface="Times New Roman"/>
                <a:ea typeface="Times New Roman"/>
                <a:cs typeface="Times New Roman"/>
                <a:sym typeface="Times New Roman"/>
              </a:rPr>
              <a:t>Ian J. Goodfellow, Jean </a:t>
            </a:r>
            <a:r>
              <a:rPr lang="en-US" sz="2400" b="1" dirty="0" err="1">
                <a:solidFill>
                  <a:srgbClr val="002060"/>
                </a:solidFill>
                <a:latin typeface="Times New Roman"/>
                <a:ea typeface="Times New Roman"/>
                <a:cs typeface="Times New Roman"/>
                <a:sym typeface="Times New Roman"/>
              </a:rPr>
              <a:t>Pouget</a:t>
            </a:r>
            <a:r>
              <a:rPr lang="en-US" sz="2400" b="1" dirty="0">
                <a:solidFill>
                  <a:srgbClr val="002060"/>
                </a:solidFill>
                <a:latin typeface="Times New Roman"/>
                <a:ea typeface="Times New Roman"/>
                <a:cs typeface="Times New Roman"/>
                <a:sym typeface="Times New Roman"/>
              </a:rPr>
              <a:t>-Abadie, Mehdi Mirza, Bing Xu, David </a:t>
            </a:r>
            <a:r>
              <a:rPr lang="en-US" sz="2400" b="1" dirty="0" err="1">
                <a:solidFill>
                  <a:srgbClr val="002060"/>
                </a:solidFill>
                <a:latin typeface="Times New Roman"/>
                <a:ea typeface="Times New Roman"/>
                <a:cs typeface="Times New Roman"/>
                <a:sym typeface="Times New Roman"/>
              </a:rPr>
              <a:t>Warde</a:t>
            </a:r>
            <a:r>
              <a:rPr lang="en-US" sz="2400" b="1" dirty="0">
                <a:solidFill>
                  <a:srgbClr val="002060"/>
                </a:solidFill>
                <a:latin typeface="Times New Roman"/>
                <a:ea typeface="Times New Roman"/>
                <a:cs typeface="Times New Roman"/>
                <a:sym typeface="Times New Roman"/>
              </a:rPr>
              <a:t>-Farley, </a:t>
            </a:r>
            <a:r>
              <a:rPr lang="en-US" sz="2400" b="1" dirty="0" err="1">
                <a:solidFill>
                  <a:srgbClr val="002060"/>
                </a:solidFill>
                <a:latin typeface="Times New Roman"/>
                <a:ea typeface="Times New Roman"/>
                <a:cs typeface="Times New Roman"/>
                <a:sym typeface="Times New Roman"/>
              </a:rPr>
              <a:t>Sherjil</a:t>
            </a:r>
            <a:r>
              <a:rPr lang="en-US" sz="2400" b="1" dirty="0">
                <a:solidFill>
                  <a:srgbClr val="002060"/>
                </a:solidFill>
                <a:latin typeface="Times New Roman"/>
                <a:ea typeface="Times New Roman"/>
                <a:cs typeface="Times New Roman"/>
                <a:sym typeface="Times New Roman"/>
              </a:rPr>
              <a:t> </a:t>
            </a:r>
            <a:r>
              <a:rPr lang="en-US" sz="2400" b="1" dirty="0" err="1">
                <a:solidFill>
                  <a:srgbClr val="002060"/>
                </a:solidFill>
                <a:latin typeface="Times New Roman"/>
                <a:ea typeface="Times New Roman"/>
                <a:cs typeface="Times New Roman"/>
                <a:sym typeface="Times New Roman"/>
              </a:rPr>
              <a:t>Ozair</a:t>
            </a:r>
            <a:r>
              <a:rPr lang="en-US" sz="2400" b="1" dirty="0">
                <a:solidFill>
                  <a:srgbClr val="002060"/>
                </a:solidFill>
                <a:latin typeface="Times New Roman"/>
                <a:ea typeface="Times New Roman"/>
                <a:cs typeface="Times New Roman"/>
                <a:sym typeface="Times New Roman"/>
              </a:rPr>
              <a:t>, Aaron C. Courville, and Yoshua </a:t>
            </a:r>
            <a:r>
              <a:rPr lang="en-US" sz="2400" b="1" dirty="0" err="1">
                <a:solidFill>
                  <a:srgbClr val="002060"/>
                </a:solidFill>
                <a:latin typeface="Times New Roman"/>
                <a:ea typeface="Times New Roman"/>
                <a:cs typeface="Times New Roman"/>
                <a:sym typeface="Times New Roman"/>
              </a:rPr>
              <a:t>Bengio</a:t>
            </a:r>
            <a:r>
              <a:rPr lang="en-US" sz="2400" b="1" dirty="0">
                <a:solidFill>
                  <a:srgbClr val="002060"/>
                </a:solidFill>
                <a:latin typeface="Times New Roman"/>
                <a:ea typeface="Times New Roman"/>
                <a:cs typeface="Times New Roman"/>
                <a:sym typeface="Times New Roman"/>
              </a:rPr>
              <a:t>. 2014. Generative Adversarial Networks. NIPS 27(2014)</a:t>
            </a:r>
            <a:endParaRPr dirty="0"/>
          </a:p>
          <a:p>
            <a:pPr marL="1143000" lvl="2" indent="-230821" algn="just" rtl="0">
              <a:lnSpc>
                <a:spcPct val="115000"/>
              </a:lnSpc>
              <a:spcBef>
                <a:spcPts val="500"/>
              </a:spcBef>
              <a:spcAft>
                <a:spcPts val="0"/>
              </a:spcAft>
              <a:buClr>
                <a:schemeClr val="dk1"/>
              </a:buClr>
              <a:buSzPct val="100000"/>
              <a:buChar char="•"/>
            </a:pPr>
            <a:r>
              <a:rPr lang="en-US" sz="2200" dirty="0">
                <a:highlight>
                  <a:schemeClr val="lt1"/>
                </a:highlight>
                <a:latin typeface="Roboto"/>
                <a:ea typeface="Roboto"/>
                <a:cs typeface="Roboto"/>
                <a:sym typeface="Roboto"/>
              </a:rPr>
              <a:t>The goal of a generative model is to learn the probability distribution that generated a collection of training examples.</a:t>
            </a:r>
            <a:endParaRPr sz="2200" dirty="0">
              <a:highlight>
                <a:schemeClr val="lt1"/>
              </a:highlight>
              <a:latin typeface="Roboto"/>
              <a:ea typeface="Roboto"/>
              <a:cs typeface="Roboto"/>
              <a:sym typeface="Roboto"/>
            </a:endParaRPr>
          </a:p>
          <a:p>
            <a:pPr marL="1143000" lvl="2" indent="-230821" algn="just" rtl="0">
              <a:lnSpc>
                <a:spcPct val="115000"/>
              </a:lnSpc>
              <a:spcBef>
                <a:spcPts val="500"/>
              </a:spcBef>
              <a:spcAft>
                <a:spcPts val="0"/>
              </a:spcAft>
              <a:buSzPct val="100000"/>
              <a:buFont typeface="Roboto"/>
              <a:buChar char="•"/>
            </a:pPr>
            <a:r>
              <a:rPr lang="en-US" sz="2200" dirty="0">
                <a:highlight>
                  <a:schemeClr val="lt1"/>
                </a:highlight>
                <a:latin typeface="Roboto"/>
                <a:ea typeface="Roboto"/>
                <a:cs typeface="Roboto"/>
                <a:sym typeface="Roboto"/>
              </a:rPr>
              <a:t>GANs are successful in generating realistic high-resolution images.</a:t>
            </a:r>
            <a:endParaRPr sz="2200" dirty="0">
              <a:highlight>
                <a:schemeClr val="lt1"/>
              </a:highlight>
              <a:latin typeface="Roboto"/>
              <a:ea typeface="Roboto"/>
              <a:cs typeface="Roboto"/>
              <a:sym typeface="Roboto"/>
            </a:endParaRPr>
          </a:p>
          <a:p>
            <a:pPr marL="1143000" lvl="2" indent="-230821" algn="just" rtl="0">
              <a:lnSpc>
                <a:spcPct val="115000"/>
              </a:lnSpc>
              <a:spcBef>
                <a:spcPts val="500"/>
              </a:spcBef>
              <a:spcAft>
                <a:spcPts val="0"/>
              </a:spcAft>
              <a:buSzPct val="100000"/>
              <a:buFont typeface="Roboto"/>
              <a:buChar char="•"/>
            </a:pPr>
            <a:r>
              <a:rPr lang="en-US" sz="2200" dirty="0">
                <a:highlight>
                  <a:schemeClr val="lt1"/>
                </a:highlight>
                <a:latin typeface="Roboto"/>
                <a:ea typeface="Roboto"/>
                <a:cs typeface="Roboto"/>
                <a:sym typeface="Roboto"/>
              </a:rPr>
              <a:t>GANs have been applied to a wide variety of tasks in research settings.</a:t>
            </a:r>
            <a:endParaRPr sz="2200" dirty="0">
              <a:highlight>
                <a:schemeClr val="lt1"/>
              </a:highlight>
              <a:latin typeface="Roboto"/>
              <a:ea typeface="Roboto"/>
              <a:cs typeface="Roboto"/>
              <a:sym typeface="Roboto"/>
            </a:endParaRPr>
          </a:p>
          <a:p>
            <a:pPr marL="1143000" lvl="2" indent="-230821" algn="just" rtl="0">
              <a:lnSpc>
                <a:spcPct val="115000"/>
              </a:lnSpc>
              <a:spcBef>
                <a:spcPts val="500"/>
              </a:spcBef>
              <a:spcAft>
                <a:spcPts val="0"/>
              </a:spcAft>
              <a:buSzPct val="100000"/>
              <a:buFont typeface="Roboto"/>
              <a:buChar char="•"/>
            </a:pPr>
            <a:r>
              <a:rPr lang="en-US" sz="2200" dirty="0">
                <a:highlight>
                  <a:schemeClr val="lt1"/>
                </a:highlight>
                <a:latin typeface="Roboto"/>
                <a:ea typeface="Roboto"/>
                <a:cs typeface="Roboto"/>
                <a:sym typeface="Roboto"/>
              </a:rPr>
              <a:t>Most other approaches to generative modelling are based on </a:t>
            </a:r>
            <a:r>
              <a:rPr lang="en-US" sz="2200" dirty="0" err="1">
                <a:highlight>
                  <a:schemeClr val="lt1"/>
                </a:highlight>
                <a:latin typeface="Roboto"/>
                <a:ea typeface="Roboto"/>
                <a:cs typeface="Roboto"/>
                <a:sym typeface="Roboto"/>
              </a:rPr>
              <a:t>optimisation</a:t>
            </a:r>
            <a:r>
              <a:rPr lang="en-US" sz="2200" dirty="0">
                <a:highlight>
                  <a:schemeClr val="lt1"/>
                </a:highlight>
                <a:latin typeface="Roboto"/>
                <a:ea typeface="Roboto"/>
                <a:cs typeface="Roboto"/>
                <a:sym typeface="Roboto"/>
              </a:rPr>
              <a:t>.</a:t>
            </a:r>
            <a:endParaRPr sz="2200" dirty="0">
              <a:highlight>
                <a:schemeClr val="lt1"/>
              </a:highlight>
              <a:latin typeface="Roboto"/>
              <a:ea typeface="Roboto"/>
              <a:cs typeface="Roboto"/>
              <a:sym typeface="Roboto"/>
            </a:endParaRPr>
          </a:p>
          <a:p>
            <a:pPr marL="914400" lvl="2" indent="0" algn="just" rtl="0">
              <a:lnSpc>
                <a:spcPct val="115000"/>
              </a:lnSpc>
              <a:spcBef>
                <a:spcPts val="500"/>
              </a:spcBef>
              <a:spcAft>
                <a:spcPts val="0"/>
              </a:spcAft>
              <a:buClr>
                <a:schemeClr val="dk1"/>
              </a:buClr>
              <a:buSzPct val="100000"/>
              <a:buNone/>
            </a:pPr>
            <a:endParaRPr sz="2000" dirty="0">
              <a:latin typeface="Times New Roman"/>
              <a:ea typeface="Times New Roman"/>
              <a:cs typeface="Times New Roman"/>
              <a:sym typeface="Times New Roman"/>
            </a:endParaRPr>
          </a:p>
          <a:p>
            <a:pPr marL="228600" lvl="0" indent="-217170" algn="just" rtl="0">
              <a:lnSpc>
                <a:spcPct val="115000"/>
              </a:lnSpc>
              <a:spcBef>
                <a:spcPts val="1000"/>
              </a:spcBef>
              <a:spcAft>
                <a:spcPts val="0"/>
              </a:spcAft>
              <a:buClr>
                <a:srgbClr val="002060"/>
              </a:buClr>
              <a:buSzPct val="100000"/>
              <a:buFont typeface="Times New Roman"/>
              <a:buChar char="▪"/>
            </a:pPr>
            <a:r>
              <a:rPr lang="en-US" sz="2400" b="1" dirty="0" err="1">
                <a:solidFill>
                  <a:srgbClr val="002060"/>
                </a:solidFill>
                <a:latin typeface="Times New Roman"/>
                <a:ea typeface="Times New Roman"/>
                <a:cs typeface="Times New Roman"/>
                <a:sym typeface="Times New Roman"/>
              </a:rPr>
              <a:t>Nirmalya</a:t>
            </a:r>
            <a:r>
              <a:rPr lang="en-US" sz="2400" b="1" dirty="0">
                <a:solidFill>
                  <a:srgbClr val="002060"/>
                </a:solidFill>
                <a:latin typeface="Times New Roman"/>
                <a:ea typeface="Times New Roman"/>
                <a:cs typeface="Times New Roman"/>
                <a:sym typeface="Times New Roman"/>
              </a:rPr>
              <a:t> Thakur and Chia Y Han. 2021. Multimodal Approaches for Indoor Localization for Ambient Assisted Living in Smart Homes. </a:t>
            </a:r>
            <a:endParaRPr dirty="0"/>
          </a:p>
          <a:p>
            <a:pPr marL="1143000" lvl="2" indent="-230821" algn="just" rtl="0">
              <a:lnSpc>
                <a:spcPct val="115000"/>
              </a:lnSpc>
              <a:spcBef>
                <a:spcPts val="500"/>
              </a:spcBef>
              <a:spcAft>
                <a:spcPts val="0"/>
              </a:spcAft>
              <a:buSzPct val="100000"/>
              <a:buChar char="•"/>
            </a:pPr>
            <a:r>
              <a:rPr lang="en-US" sz="2200" dirty="0">
                <a:highlight>
                  <a:schemeClr val="lt1"/>
                </a:highlight>
                <a:latin typeface="Roboto"/>
                <a:ea typeface="Roboto"/>
                <a:cs typeface="Roboto"/>
                <a:sym typeface="Roboto"/>
              </a:rPr>
              <a:t>The article discusses how AAL in Smart Homes is not limited to tracking indoor location.</a:t>
            </a:r>
            <a:endParaRPr sz="2200" dirty="0">
              <a:highlight>
                <a:schemeClr val="lt1"/>
              </a:highlight>
              <a:latin typeface="Roboto"/>
              <a:ea typeface="Roboto"/>
              <a:cs typeface="Roboto"/>
              <a:sym typeface="Roboto"/>
            </a:endParaRPr>
          </a:p>
          <a:p>
            <a:pPr marL="1143000" lvl="2" indent="-230821" algn="just" rtl="0">
              <a:lnSpc>
                <a:spcPct val="115000"/>
              </a:lnSpc>
              <a:spcBef>
                <a:spcPts val="500"/>
              </a:spcBef>
              <a:spcAft>
                <a:spcPts val="0"/>
              </a:spcAft>
              <a:buSzPct val="100000"/>
              <a:buFont typeface="Roboto"/>
              <a:buChar char="•"/>
            </a:pPr>
            <a:r>
              <a:rPr lang="en-US" sz="2200" dirty="0">
                <a:highlight>
                  <a:schemeClr val="lt1"/>
                </a:highlight>
                <a:latin typeface="Roboto"/>
                <a:ea typeface="Roboto"/>
                <a:cs typeface="Roboto"/>
                <a:sym typeface="Roboto"/>
              </a:rPr>
              <a:t>AAL includes </a:t>
            </a:r>
            <a:r>
              <a:rPr lang="en-US" sz="2200" dirty="0" err="1">
                <a:highlight>
                  <a:schemeClr val="lt1"/>
                </a:highlight>
                <a:latin typeface="Roboto"/>
                <a:ea typeface="Roboto"/>
                <a:cs typeface="Roboto"/>
                <a:sym typeface="Roboto"/>
              </a:rPr>
              <a:t>analysing</a:t>
            </a:r>
            <a:r>
              <a:rPr lang="en-US" sz="2200" dirty="0">
                <a:highlight>
                  <a:schemeClr val="lt1"/>
                </a:highlight>
                <a:latin typeface="Roboto"/>
                <a:ea typeface="Roboto"/>
                <a:cs typeface="Roboto"/>
                <a:sym typeface="Roboto"/>
              </a:rPr>
              <a:t> user </a:t>
            </a:r>
            <a:r>
              <a:rPr lang="en-US" sz="2200" dirty="0" err="1">
                <a:highlight>
                  <a:schemeClr val="lt1"/>
                </a:highlight>
                <a:latin typeface="Roboto"/>
                <a:ea typeface="Roboto"/>
                <a:cs typeface="Roboto"/>
                <a:sym typeface="Roboto"/>
              </a:rPr>
              <a:t>behaviour</a:t>
            </a:r>
            <a:r>
              <a:rPr lang="en-US" sz="2200" dirty="0">
                <a:highlight>
                  <a:schemeClr val="lt1"/>
                </a:highlight>
                <a:latin typeface="Roboto"/>
                <a:ea typeface="Roboto"/>
                <a:cs typeface="Roboto"/>
                <a:sym typeface="Roboto"/>
              </a:rPr>
              <a:t> and activity patterns to improve their quality of life.</a:t>
            </a:r>
            <a:endParaRPr sz="2200" dirty="0">
              <a:highlight>
                <a:schemeClr val="lt1"/>
              </a:highlight>
              <a:latin typeface="Roboto"/>
              <a:ea typeface="Roboto"/>
              <a:cs typeface="Roboto"/>
              <a:sym typeface="Roboto"/>
            </a:endParaRPr>
          </a:p>
          <a:p>
            <a:pPr marL="1143000" lvl="2" indent="-230821" algn="just" rtl="0">
              <a:lnSpc>
                <a:spcPct val="115000"/>
              </a:lnSpc>
              <a:spcBef>
                <a:spcPts val="500"/>
              </a:spcBef>
              <a:spcAft>
                <a:spcPts val="0"/>
              </a:spcAft>
              <a:buSzPct val="100000"/>
              <a:buFont typeface="Roboto"/>
              <a:buChar char="•"/>
            </a:pPr>
            <a:r>
              <a:rPr lang="en-US" sz="2200" dirty="0">
                <a:highlight>
                  <a:schemeClr val="lt1"/>
                </a:highlight>
                <a:latin typeface="Roboto"/>
                <a:ea typeface="Roboto"/>
                <a:cs typeface="Roboto"/>
                <a:sym typeface="Roboto"/>
              </a:rPr>
              <a:t>The article reviews the recent AAL technologies that improve user activity recognition and analysis in Smart Home.</a:t>
            </a:r>
            <a:endParaRPr sz="2200" dirty="0">
              <a:highlight>
                <a:schemeClr val="lt1"/>
              </a:highlight>
              <a:latin typeface="Roboto"/>
              <a:ea typeface="Roboto"/>
              <a:cs typeface="Roboto"/>
              <a:sym typeface="Roboto"/>
            </a:endParaRPr>
          </a:p>
          <a:p>
            <a:pPr marL="228600" lvl="0" indent="-50800" algn="l" rtl="0">
              <a:lnSpc>
                <a:spcPct val="90000"/>
              </a:lnSpc>
              <a:spcBef>
                <a:spcPts val="1000"/>
              </a:spcBef>
              <a:spcAft>
                <a:spcPts val="0"/>
              </a:spcAft>
              <a:buClr>
                <a:schemeClr val="dk1"/>
              </a:buClr>
              <a:buSzPct val="127272"/>
              <a:buNone/>
            </a:pPr>
            <a:endParaRPr sz="2200" dirty="0">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2c3a891b80_0_40"/>
          <p:cNvSpPr txBox="1">
            <a:spLocks noGrp="1"/>
          </p:cNvSpPr>
          <p:nvPr>
            <p:ph type="title"/>
          </p:nvPr>
        </p:nvSpPr>
        <p:spPr>
          <a:xfrm>
            <a:off x="0" y="2"/>
            <a:ext cx="12192000" cy="594000"/>
          </a:xfrm>
          <a:prstGeom prst="rect">
            <a:avLst/>
          </a:prstGeom>
          <a:solidFill>
            <a:srgbClr val="002060"/>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00000"/>
              <a:buFont typeface="Times New Roman"/>
              <a:buNone/>
            </a:pPr>
            <a:r>
              <a:rPr lang="en-US" sz="4800" b="1">
                <a:solidFill>
                  <a:schemeClr val="lt1"/>
                </a:solidFill>
                <a:latin typeface="Times New Roman"/>
                <a:ea typeface="Times New Roman"/>
                <a:cs typeface="Times New Roman"/>
                <a:sym typeface="Times New Roman"/>
              </a:rPr>
              <a:t>Literature Survey</a:t>
            </a:r>
            <a:endParaRPr sz="4800" b="1">
              <a:solidFill>
                <a:schemeClr val="lt1"/>
              </a:solidFill>
              <a:latin typeface="Times New Roman"/>
              <a:ea typeface="Times New Roman"/>
              <a:cs typeface="Times New Roman"/>
              <a:sym typeface="Times New Roman"/>
            </a:endParaRPr>
          </a:p>
        </p:txBody>
      </p:sp>
      <p:sp>
        <p:nvSpPr>
          <p:cNvPr id="117" name="Google Shape;117;g22c3a891b80_0_40"/>
          <p:cNvSpPr txBox="1">
            <a:spLocks noGrp="1"/>
          </p:cNvSpPr>
          <p:nvPr>
            <p:ph type="ftr" idx="11"/>
          </p:nvPr>
        </p:nvSpPr>
        <p:spPr>
          <a:xfrm>
            <a:off x="2" y="6492875"/>
            <a:ext cx="12192000" cy="365100"/>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18" name="Google Shape;118;g22c3a891b80_0_40"/>
          <p:cNvSpPr txBox="1">
            <a:spLocks noGrp="1"/>
          </p:cNvSpPr>
          <p:nvPr>
            <p:ph type="body" idx="1"/>
          </p:nvPr>
        </p:nvSpPr>
        <p:spPr>
          <a:xfrm>
            <a:off x="74628" y="744282"/>
            <a:ext cx="12001200" cy="5609400"/>
          </a:xfrm>
          <a:prstGeom prst="rect">
            <a:avLst/>
          </a:prstGeom>
          <a:noFill/>
          <a:ln>
            <a:noFill/>
          </a:ln>
        </p:spPr>
        <p:txBody>
          <a:bodyPr spcFirstLastPara="1" wrap="square" lIns="91425" tIns="45700" rIns="91425" bIns="45700" anchor="t" anchorCtr="0">
            <a:normAutofit lnSpcReduction="10000"/>
          </a:bodyPr>
          <a:lstStyle/>
          <a:p>
            <a:pPr marL="228600" lvl="0" indent="-205422" algn="just" rtl="0">
              <a:lnSpc>
                <a:spcPct val="115000"/>
              </a:lnSpc>
              <a:spcBef>
                <a:spcPts val="0"/>
              </a:spcBef>
              <a:spcAft>
                <a:spcPts val="0"/>
              </a:spcAft>
              <a:buClr>
                <a:srgbClr val="002060"/>
              </a:buClr>
              <a:buSzPct val="100000"/>
              <a:buFont typeface="Noto Sans Symbols"/>
              <a:buChar char="▪"/>
            </a:pPr>
            <a:r>
              <a:rPr lang="en-US" sz="2200" b="1" dirty="0" err="1">
                <a:solidFill>
                  <a:srgbClr val="002060"/>
                </a:solidFill>
                <a:latin typeface="Times New Roman"/>
                <a:ea typeface="Times New Roman"/>
                <a:cs typeface="Times New Roman"/>
                <a:sym typeface="Times New Roman"/>
              </a:rPr>
              <a:t>Tautkute</a:t>
            </a:r>
            <a:r>
              <a:rPr lang="en-US" sz="2200" b="1" dirty="0">
                <a:solidFill>
                  <a:srgbClr val="002060"/>
                </a:solidFill>
                <a:latin typeface="Times New Roman"/>
                <a:ea typeface="Times New Roman"/>
                <a:cs typeface="Times New Roman"/>
                <a:sym typeface="Times New Roman"/>
              </a:rPr>
              <a:t> et al., 2017, ACICS, IKEA: Interior Design Dataset</a:t>
            </a:r>
            <a:endParaRPr sz="2200" dirty="0"/>
          </a:p>
          <a:p>
            <a:pPr marL="1143000" lvl="2" indent="-219075" algn="just" rtl="0">
              <a:lnSpc>
                <a:spcPct val="115000"/>
              </a:lnSpc>
              <a:spcBef>
                <a:spcPts val="500"/>
              </a:spcBef>
              <a:spcAft>
                <a:spcPts val="0"/>
              </a:spcAft>
              <a:buSzPct val="100000"/>
              <a:buChar char="•"/>
            </a:pPr>
            <a:r>
              <a:rPr lang="en-US" dirty="0">
                <a:highlight>
                  <a:schemeClr val="lt1"/>
                </a:highlight>
                <a:latin typeface="Roboto"/>
                <a:ea typeface="Roboto"/>
                <a:cs typeface="Roboto"/>
                <a:sym typeface="Roboto"/>
              </a:rPr>
              <a:t>The dataset was collected from IKEA.com for building a non-commercial Style Search Engine.</a:t>
            </a:r>
            <a:endParaRPr dirty="0">
              <a:highlight>
                <a:schemeClr val="lt1"/>
              </a:highlight>
              <a:latin typeface="Roboto"/>
              <a:ea typeface="Roboto"/>
              <a:cs typeface="Roboto"/>
              <a:sym typeface="Roboto"/>
            </a:endParaRPr>
          </a:p>
          <a:p>
            <a:pPr marL="1143000" lvl="2" indent="-219075" algn="just" rtl="0">
              <a:lnSpc>
                <a:spcPct val="115000"/>
              </a:lnSpc>
              <a:spcBef>
                <a:spcPts val="500"/>
              </a:spcBef>
              <a:spcAft>
                <a:spcPts val="0"/>
              </a:spcAft>
              <a:buSzPct val="100000"/>
              <a:buFont typeface="Roboto"/>
              <a:buChar char="•"/>
            </a:pPr>
            <a:r>
              <a:rPr lang="en-US" dirty="0">
                <a:highlight>
                  <a:schemeClr val="lt1"/>
                </a:highlight>
                <a:latin typeface="Roboto"/>
                <a:ea typeface="Roboto"/>
                <a:cs typeface="Roboto"/>
                <a:sym typeface="Roboto"/>
              </a:rPr>
              <a:t>The dataset includes 2193 product photos and 298 room scene photos.</a:t>
            </a:r>
            <a:endParaRPr dirty="0">
              <a:highlight>
                <a:schemeClr val="lt1"/>
              </a:highlight>
              <a:latin typeface="Roboto"/>
              <a:ea typeface="Roboto"/>
              <a:cs typeface="Roboto"/>
              <a:sym typeface="Roboto"/>
            </a:endParaRPr>
          </a:p>
          <a:p>
            <a:pPr marL="1143000" lvl="2" indent="-219075" algn="just" rtl="0">
              <a:lnSpc>
                <a:spcPct val="115000"/>
              </a:lnSpc>
              <a:spcBef>
                <a:spcPts val="500"/>
              </a:spcBef>
              <a:spcAft>
                <a:spcPts val="0"/>
              </a:spcAft>
              <a:buSzPct val="100000"/>
              <a:buFont typeface="Roboto"/>
              <a:buChar char="•"/>
            </a:pPr>
            <a:r>
              <a:rPr lang="en-US" dirty="0">
                <a:highlight>
                  <a:schemeClr val="lt1"/>
                </a:highlight>
                <a:latin typeface="Roboto"/>
                <a:ea typeface="Roboto"/>
                <a:cs typeface="Roboto"/>
                <a:sym typeface="Roboto"/>
              </a:rPr>
              <a:t>The product photos show the objects, and the context photos show those objects in a room.</a:t>
            </a:r>
            <a:endParaRPr dirty="0">
              <a:highlight>
                <a:schemeClr val="lt1"/>
              </a:highlight>
              <a:latin typeface="Roboto"/>
              <a:ea typeface="Roboto"/>
              <a:cs typeface="Roboto"/>
              <a:sym typeface="Roboto"/>
            </a:endParaRPr>
          </a:p>
          <a:p>
            <a:pPr marL="1143000" lvl="2" indent="-231775" algn="l" rtl="0">
              <a:lnSpc>
                <a:spcPct val="115000"/>
              </a:lnSpc>
              <a:spcBef>
                <a:spcPts val="0"/>
              </a:spcBef>
              <a:spcAft>
                <a:spcPts val="0"/>
              </a:spcAft>
              <a:buSzPct val="100000"/>
              <a:buFont typeface="Roboto"/>
              <a:buChar char="•"/>
            </a:pPr>
            <a:r>
              <a:rPr lang="en-US" dirty="0">
                <a:highlight>
                  <a:schemeClr val="lt1"/>
                </a:highlight>
                <a:latin typeface="Roboto"/>
                <a:ea typeface="Roboto"/>
                <a:cs typeface="Roboto"/>
                <a:sym typeface="Roboto"/>
              </a:rPr>
              <a:t>The ground truth information on which items appear in which rooms is also provided.</a:t>
            </a:r>
            <a:endParaRPr dirty="0">
              <a:highlight>
                <a:schemeClr val="lt1"/>
              </a:highlight>
              <a:latin typeface="Roboto"/>
              <a:ea typeface="Roboto"/>
              <a:cs typeface="Roboto"/>
              <a:sym typeface="Roboto"/>
            </a:endParaRPr>
          </a:p>
          <a:p>
            <a:pPr marL="1143000" lvl="0" indent="0" algn="just" rtl="0">
              <a:lnSpc>
                <a:spcPct val="115000"/>
              </a:lnSpc>
              <a:spcBef>
                <a:spcPts val="500"/>
              </a:spcBef>
              <a:spcAft>
                <a:spcPts val="0"/>
              </a:spcAft>
              <a:buSzPct val="162162"/>
              <a:buNone/>
            </a:pPr>
            <a:endParaRPr sz="1200" dirty="0">
              <a:solidFill>
                <a:srgbClr val="D1D5DB"/>
              </a:solidFill>
              <a:highlight>
                <a:srgbClr val="444654"/>
              </a:highlight>
              <a:latin typeface="Roboto"/>
              <a:ea typeface="Roboto"/>
              <a:cs typeface="Roboto"/>
              <a:sym typeface="Roboto"/>
            </a:endParaRPr>
          </a:p>
          <a:p>
            <a:pPr marL="914400" lvl="2" indent="0" algn="just" rtl="0">
              <a:lnSpc>
                <a:spcPct val="115000"/>
              </a:lnSpc>
              <a:spcBef>
                <a:spcPts val="500"/>
              </a:spcBef>
              <a:spcAft>
                <a:spcPts val="0"/>
              </a:spcAft>
              <a:buClr>
                <a:schemeClr val="dk1"/>
              </a:buClr>
              <a:buSzPct val="100000"/>
              <a:buNone/>
            </a:pPr>
            <a:endParaRPr sz="2000" dirty="0">
              <a:latin typeface="Times New Roman"/>
              <a:ea typeface="Times New Roman"/>
              <a:cs typeface="Times New Roman"/>
              <a:sym typeface="Times New Roman"/>
            </a:endParaRPr>
          </a:p>
          <a:p>
            <a:pPr marL="228600" lvl="0" indent="-205422" algn="just" rtl="0">
              <a:lnSpc>
                <a:spcPct val="115000"/>
              </a:lnSpc>
              <a:spcBef>
                <a:spcPts val="1000"/>
              </a:spcBef>
              <a:spcAft>
                <a:spcPts val="0"/>
              </a:spcAft>
              <a:buClr>
                <a:srgbClr val="002060"/>
              </a:buClr>
              <a:buSzPct val="100000"/>
              <a:buFont typeface="Times New Roman"/>
              <a:buChar char="▪"/>
            </a:pPr>
            <a:r>
              <a:rPr lang="en-US" sz="2200" b="1" dirty="0">
                <a:solidFill>
                  <a:srgbClr val="002060"/>
                </a:solidFill>
                <a:latin typeface="Times New Roman"/>
                <a:ea typeface="Times New Roman"/>
                <a:cs typeface="Times New Roman"/>
                <a:sym typeface="Times New Roman"/>
              </a:rPr>
              <a:t>Lei Wang, Wei Chen, </a:t>
            </a:r>
            <a:r>
              <a:rPr lang="en-US" sz="2200" b="1" dirty="0" err="1">
                <a:solidFill>
                  <a:srgbClr val="002060"/>
                </a:solidFill>
                <a:latin typeface="Times New Roman"/>
                <a:ea typeface="Times New Roman"/>
                <a:cs typeface="Times New Roman"/>
                <a:sym typeface="Times New Roman"/>
              </a:rPr>
              <a:t>Wenjia</a:t>
            </a:r>
            <a:r>
              <a:rPr lang="en-US" sz="2200" b="1" dirty="0">
                <a:solidFill>
                  <a:srgbClr val="002060"/>
                </a:solidFill>
                <a:latin typeface="Times New Roman"/>
                <a:ea typeface="Times New Roman"/>
                <a:cs typeface="Times New Roman"/>
                <a:sym typeface="Times New Roman"/>
              </a:rPr>
              <a:t> Yang, </a:t>
            </a:r>
            <a:r>
              <a:rPr lang="en-US" sz="2200" b="1" dirty="0" err="1">
                <a:solidFill>
                  <a:srgbClr val="002060"/>
                </a:solidFill>
                <a:latin typeface="Times New Roman"/>
                <a:ea typeface="Times New Roman"/>
                <a:cs typeface="Times New Roman"/>
                <a:sym typeface="Times New Roman"/>
              </a:rPr>
              <a:t>Fangming</a:t>
            </a:r>
            <a:r>
              <a:rPr lang="en-US" sz="2200" b="1" dirty="0">
                <a:solidFill>
                  <a:srgbClr val="002060"/>
                </a:solidFill>
                <a:latin typeface="Times New Roman"/>
                <a:ea typeface="Times New Roman"/>
                <a:cs typeface="Times New Roman"/>
                <a:sym typeface="Times New Roman"/>
              </a:rPr>
              <a:t> Bi, and Fei Richard Yu. 2020. Review on Image Synthesis With Generative Adversarial Networks. IEEE Access 8(2020), 63514–63537</a:t>
            </a:r>
            <a:endParaRPr sz="2600" dirty="0"/>
          </a:p>
          <a:p>
            <a:pPr marL="1143000" lvl="2" indent="-219075" algn="just" rtl="0">
              <a:lnSpc>
                <a:spcPct val="115000"/>
              </a:lnSpc>
              <a:spcBef>
                <a:spcPts val="500"/>
              </a:spcBef>
              <a:spcAft>
                <a:spcPts val="0"/>
              </a:spcAft>
              <a:buSzPct val="100000"/>
              <a:buFont typeface="Roboto"/>
              <a:buChar char="•"/>
            </a:pPr>
            <a:r>
              <a:rPr lang="en-US" dirty="0">
                <a:highlight>
                  <a:schemeClr val="lt1"/>
                </a:highlight>
                <a:latin typeface="Roboto"/>
                <a:ea typeface="Roboto"/>
                <a:cs typeface="Roboto"/>
                <a:sym typeface="Roboto"/>
              </a:rPr>
              <a:t>The paper reviewed basics of GANs and their applications in image synthesis.</a:t>
            </a:r>
            <a:endParaRPr dirty="0">
              <a:highlight>
                <a:schemeClr val="lt1"/>
              </a:highlight>
              <a:latin typeface="Roboto"/>
              <a:ea typeface="Roboto"/>
              <a:cs typeface="Roboto"/>
              <a:sym typeface="Roboto"/>
            </a:endParaRPr>
          </a:p>
          <a:p>
            <a:pPr marL="1143000" lvl="2" indent="-219075" algn="just" rtl="0">
              <a:lnSpc>
                <a:spcPct val="115000"/>
              </a:lnSpc>
              <a:spcBef>
                <a:spcPts val="500"/>
              </a:spcBef>
              <a:spcAft>
                <a:spcPts val="0"/>
              </a:spcAft>
              <a:buSzPct val="100000"/>
              <a:buFont typeface="Roboto"/>
              <a:buChar char="•"/>
            </a:pPr>
            <a:r>
              <a:rPr lang="en-US" dirty="0">
                <a:highlight>
                  <a:schemeClr val="lt1"/>
                </a:highlight>
                <a:latin typeface="Roboto"/>
                <a:ea typeface="Roboto"/>
                <a:cs typeface="Roboto"/>
                <a:sym typeface="Roboto"/>
              </a:rPr>
              <a:t>The pros and cons of GANs applications were discussed.</a:t>
            </a:r>
            <a:endParaRPr dirty="0">
              <a:highlight>
                <a:schemeClr val="lt1"/>
              </a:highlight>
              <a:latin typeface="Roboto"/>
              <a:ea typeface="Roboto"/>
              <a:cs typeface="Roboto"/>
              <a:sym typeface="Roboto"/>
            </a:endParaRPr>
          </a:p>
          <a:p>
            <a:pPr marL="1143000" lvl="2" indent="-219075" algn="just" rtl="0">
              <a:lnSpc>
                <a:spcPct val="115000"/>
              </a:lnSpc>
              <a:spcBef>
                <a:spcPts val="500"/>
              </a:spcBef>
              <a:spcAft>
                <a:spcPts val="0"/>
              </a:spcAft>
              <a:buSzPct val="100000"/>
              <a:buFont typeface="Roboto"/>
              <a:buChar char="•"/>
            </a:pPr>
            <a:r>
              <a:rPr lang="en-US" dirty="0">
                <a:highlight>
                  <a:schemeClr val="lt1"/>
                </a:highlight>
                <a:latin typeface="Roboto"/>
                <a:ea typeface="Roboto"/>
                <a:cs typeface="Roboto"/>
                <a:sym typeface="Roboto"/>
              </a:rPr>
              <a:t>Although research on GANs is becoming more mature, there is still room for improvement.</a:t>
            </a:r>
            <a:endParaRPr dirty="0">
              <a:highlight>
                <a:schemeClr val="lt1"/>
              </a:highlight>
              <a:latin typeface="Roboto"/>
              <a:ea typeface="Roboto"/>
              <a:cs typeface="Roboto"/>
              <a:sym typeface="Roboto"/>
            </a:endParaRPr>
          </a:p>
          <a:p>
            <a:pPr marL="1143000" lvl="2" indent="-219075" algn="just" rtl="0">
              <a:lnSpc>
                <a:spcPct val="115000"/>
              </a:lnSpc>
              <a:spcBef>
                <a:spcPts val="500"/>
              </a:spcBef>
              <a:spcAft>
                <a:spcPts val="0"/>
              </a:spcAft>
              <a:buSzPct val="100000"/>
              <a:buFont typeface="Roboto"/>
              <a:buChar char="•"/>
            </a:pPr>
            <a:r>
              <a:rPr lang="en-US" dirty="0">
                <a:highlight>
                  <a:schemeClr val="lt1"/>
                </a:highlight>
                <a:latin typeface="Roboto"/>
                <a:ea typeface="Roboto"/>
                <a:cs typeface="Roboto"/>
                <a:sym typeface="Roboto"/>
              </a:rPr>
              <a:t>The paper summarized methods used in GANs applications to improve the performance of generated images.</a:t>
            </a:r>
            <a:endParaRPr dirty="0">
              <a:highlight>
                <a:schemeClr val="lt1"/>
              </a:highlight>
              <a:latin typeface="Roboto"/>
              <a:ea typeface="Roboto"/>
              <a:cs typeface="Roboto"/>
              <a:sym typeface="Roboto"/>
            </a:endParaRPr>
          </a:p>
          <a:p>
            <a:pPr marL="228600" lvl="0" indent="-50800" algn="l" rtl="0">
              <a:lnSpc>
                <a:spcPct val="115000"/>
              </a:lnSpc>
              <a:spcBef>
                <a:spcPts val="1000"/>
              </a:spcBef>
              <a:spcAft>
                <a:spcPts val="0"/>
              </a:spcAft>
              <a:buClr>
                <a:schemeClr val="dk1"/>
              </a:buClr>
              <a:buSzPct val="140000"/>
              <a:buNone/>
            </a:pPr>
            <a:endParaRPr sz="2000" dirty="0">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2d039af693_0_0"/>
          <p:cNvSpPr txBox="1">
            <a:spLocks noGrp="1"/>
          </p:cNvSpPr>
          <p:nvPr>
            <p:ph type="title"/>
          </p:nvPr>
        </p:nvSpPr>
        <p:spPr>
          <a:xfrm>
            <a:off x="0" y="2"/>
            <a:ext cx="12192000" cy="594000"/>
          </a:xfrm>
          <a:prstGeom prst="rect">
            <a:avLst/>
          </a:prstGeom>
          <a:solidFill>
            <a:srgbClr val="002060"/>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00000"/>
              <a:buFont typeface="Times New Roman"/>
              <a:buNone/>
            </a:pPr>
            <a:r>
              <a:rPr lang="en-US" sz="4800" b="1">
                <a:solidFill>
                  <a:schemeClr val="lt1"/>
                </a:solidFill>
                <a:latin typeface="Times New Roman"/>
                <a:ea typeface="Times New Roman"/>
                <a:cs typeface="Times New Roman"/>
                <a:sym typeface="Times New Roman"/>
              </a:rPr>
              <a:t>Literature Survey</a:t>
            </a:r>
            <a:endParaRPr sz="4800" b="1">
              <a:solidFill>
                <a:schemeClr val="lt1"/>
              </a:solidFill>
              <a:latin typeface="Times New Roman"/>
              <a:ea typeface="Times New Roman"/>
              <a:cs typeface="Times New Roman"/>
              <a:sym typeface="Times New Roman"/>
            </a:endParaRPr>
          </a:p>
        </p:txBody>
      </p:sp>
      <p:sp>
        <p:nvSpPr>
          <p:cNvPr id="124" name="Google Shape;124;g22d039af693_0_0"/>
          <p:cNvSpPr txBox="1">
            <a:spLocks noGrp="1"/>
          </p:cNvSpPr>
          <p:nvPr>
            <p:ph type="ftr" idx="11"/>
          </p:nvPr>
        </p:nvSpPr>
        <p:spPr>
          <a:xfrm>
            <a:off x="2" y="6492875"/>
            <a:ext cx="12192000" cy="365100"/>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25" name="Google Shape;125;g22d039af693_0_0"/>
          <p:cNvSpPr txBox="1">
            <a:spLocks noGrp="1"/>
          </p:cNvSpPr>
          <p:nvPr>
            <p:ph type="body" idx="1"/>
          </p:nvPr>
        </p:nvSpPr>
        <p:spPr>
          <a:xfrm>
            <a:off x="74628" y="744282"/>
            <a:ext cx="12001200" cy="5609400"/>
          </a:xfrm>
          <a:prstGeom prst="rect">
            <a:avLst/>
          </a:prstGeom>
          <a:noFill/>
          <a:ln>
            <a:noFill/>
          </a:ln>
        </p:spPr>
        <p:txBody>
          <a:bodyPr spcFirstLastPara="1" wrap="square" lIns="91425" tIns="45700" rIns="91425" bIns="45700" anchor="t" anchorCtr="0">
            <a:normAutofit/>
          </a:bodyPr>
          <a:lstStyle/>
          <a:p>
            <a:pPr marL="228600" lvl="0" indent="-190500" algn="just" rtl="0">
              <a:lnSpc>
                <a:spcPct val="115000"/>
              </a:lnSpc>
              <a:spcBef>
                <a:spcPts val="0"/>
              </a:spcBef>
              <a:spcAft>
                <a:spcPts val="0"/>
              </a:spcAft>
              <a:buClr>
                <a:srgbClr val="002060"/>
              </a:buClr>
              <a:buSzPct val="100000"/>
              <a:buFont typeface="Noto Sans Symbols"/>
              <a:buChar char="▪"/>
            </a:pPr>
            <a:r>
              <a:rPr lang="en-US" sz="2200" b="1" dirty="0">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rPr>
              <a:t>Hamed </a:t>
            </a:r>
            <a:r>
              <a:rPr lang="en-US" sz="2200" b="1" dirty="0" err="1">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rPr>
              <a:t>Alqahtani</a:t>
            </a:r>
            <a:r>
              <a:rPr lang="en-US" sz="2200" b="1" dirty="0">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rPr>
              <a:t>, </a:t>
            </a:r>
            <a:r>
              <a:rPr lang="en-US" sz="2200" b="1" dirty="0" err="1">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rPr>
              <a:t>Manolya</a:t>
            </a:r>
            <a:r>
              <a:rPr lang="en-US" sz="2200" b="1" dirty="0">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rPr>
              <a:t> </a:t>
            </a:r>
            <a:r>
              <a:rPr lang="en-US" sz="2200" b="1" dirty="0" err="1">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rPr>
              <a:t>Kavakli</a:t>
            </a:r>
            <a:r>
              <a:rPr lang="en-US" sz="2200" b="1" dirty="0">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rPr>
              <a:t>-Thorne, and Gulshan Kumar. 2019. Applications of generative adversarial networks (</a:t>
            </a:r>
            <a:r>
              <a:rPr lang="en-US" sz="2200" b="1" dirty="0" err="1">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rPr>
              <a:t>gans</a:t>
            </a:r>
            <a:r>
              <a:rPr lang="en-US" sz="2200" b="1" dirty="0">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rPr>
              <a:t>): An updated review. Archives of Computational Methods in Engineering (2019)</a:t>
            </a:r>
            <a:endParaRPr sz="2200" b="1" dirty="0">
              <a:solidFill>
                <a:srgbClr val="002060"/>
              </a:solidFill>
              <a:latin typeface="Times New Roman" panose="02020603050405020304" pitchFamily="18" charset="0"/>
              <a:ea typeface="Roboto" panose="02000000000000000000" pitchFamily="2" charset="0"/>
              <a:cs typeface="Times New Roman" panose="02020603050405020304" pitchFamily="18" charset="0"/>
              <a:sym typeface="Times New Roman"/>
            </a:endParaRPr>
          </a:p>
          <a:p>
            <a:pPr marL="0" lvl="0" indent="0" algn="just" rtl="0">
              <a:lnSpc>
                <a:spcPct val="115000"/>
              </a:lnSpc>
              <a:spcBef>
                <a:spcPts val="0"/>
              </a:spcBef>
              <a:spcAft>
                <a:spcPts val="0"/>
              </a:spcAft>
              <a:buNone/>
            </a:pPr>
            <a:endParaRPr sz="2000" b="1" dirty="0">
              <a:solidFill>
                <a:srgbClr val="002060"/>
              </a:solidFill>
              <a:latin typeface="Times New Roman"/>
              <a:ea typeface="Times New Roman"/>
              <a:cs typeface="Times New Roman"/>
              <a:sym typeface="Times New Roman"/>
            </a:endParaRPr>
          </a:p>
          <a:p>
            <a:pPr algn="l">
              <a:buFont typeface="Arial" panose="020B0604020202020204" pitchFamily="34" charset="0"/>
              <a:buChar char="•"/>
            </a:pPr>
            <a:r>
              <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Comprehensive analysis of commonly used evaluation metrics for GAN performance</a:t>
            </a:r>
          </a:p>
          <a:p>
            <a:pPr algn="l">
              <a:buFont typeface="Arial" panose="020B0604020202020204" pitchFamily="34" charset="0"/>
              <a:buChar char="•"/>
            </a:pPr>
            <a:r>
              <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Mathematical explanation of metric definitions</a:t>
            </a:r>
          </a:p>
          <a:p>
            <a:pPr algn="l">
              <a:buFont typeface="Arial" panose="020B0604020202020204" pitchFamily="34" charset="0"/>
              <a:buChar char="•"/>
            </a:pPr>
            <a:r>
              <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Analysis of pros and cons of metrics in the context of GANs</a:t>
            </a:r>
          </a:p>
          <a:p>
            <a:pPr algn="l">
              <a:buFont typeface="Arial" panose="020B0604020202020204" pitchFamily="34" charset="0"/>
              <a:buChar char="•"/>
            </a:pPr>
            <a:r>
              <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Identification of the open problem of defining appropriate metrics for GAN evaluation</a:t>
            </a:r>
          </a:p>
          <a:p>
            <a:pPr algn="l">
              <a:buFont typeface="Arial" panose="020B0604020202020204" pitchFamily="34" charset="0"/>
              <a:buChar char="•"/>
            </a:pPr>
            <a:r>
              <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Emphasis on the importance of the choice of feature space in computing metrics</a:t>
            </a:r>
          </a:p>
          <a:p>
            <a:pPr algn="l">
              <a:buFont typeface="Arial" panose="020B0604020202020204" pitchFamily="34" charset="0"/>
              <a:buChar char="•"/>
            </a:pPr>
            <a:r>
              <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Recommendation for the creation of a code repository for evaluation metrics to enable comparative studies and benchmarking under consistent conditions</a:t>
            </a:r>
          </a:p>
          <a:p>
            <a:pPr algn="l">
              <a:buFont typeface="Arial" panose="020B0604020202020204" pitchFamily="34" charset="0"/>
              <a:buChar char="•"/>
            </a:pPr>
            <a:r>
              <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Suggestion to use multiple metrics for future studies and benchmarking</a:t>
            </a:r>
          </a:p>
          <a:p>
            <a:pPr marL="0" lvl="0" indent="0" algn="just" rtl="0">
              <a:lnSpc>
                <a:spcPct val="115000"/>
              </a:lnSpc>
              <a:spcBef>
                <a:spcPts val="0"/>
              </a:spcBef>
              <a:spcAft>
                <a:spcPts val="0"/>
              </a:spcAft>
              <a:buNone/>
            </a:pPr>
            <a:endParaRPr lang="en-IN" sz="2000" b="1" dirty="0">
              <a:solidFill>
                <a:srgbClr val="002060"/>
              </a:solidFill>
              <a:latin typeface="Times New Roman"/>
              <a:ea typeface="Times New Roman"/>
              <a:cs typeface="Times New Roman"/>
              <a:sym typeface="Times New Roman"/>
            </a:endParaRPr>
          </a:p>
          <a:p>
            <a:pPr marL="228600" lvl="0" indent="-50800" algn="l" rtl="0">
              <a:lnSpc>
                <a:spcPct val="115000"/>
              </a:lnSpc>
              <a:spcBef>
                <a:spcPts val="1000"/>
              </a:spcBef>
              <a:spcAft>
                <a:spcPts val="0"/>
              </a:spcAft>
              <a:buClr>
                <a:schemeClr val="dk1"/>
              </a:buClr>
              <a:buSzPct val="140000"/>
              <a:buNone/>
            </a:pPr>
            <a:endParaRPr lang="en-US" sz="2000" dirty="0">
              <a:highlight>
                <a:schemeClr val="lt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2c3a891b80_0_40"/>
          <p:cNvSpPr txBox="1">
            <a:spLocks noGrp="1"/>
          </p:cNvSpPr>
          <p:nvPr>
            <p:ph type="title"/>
          </p:nvPr>
        </p:nvSpPr>
        <p:spPr>
          <a:xfrm>
            <a:off x="0" y="2"/>
            <a:ext cx="12192000" cy="594000"/>
          </a:xfrm>
          <a:prstGeom prst="rect">
            <a:avLst/>
          </a:prstGeom>
          <a:solidFill>
            <a:srgbClr val="002060"/>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00000"/>
              <a:buFont typeface="Times New Roman"/>
              <a:buNone/>
            </a:pPr>
            <a:r>
              <a:rPr lang="en-US" sz="4800" b="1">
                <a:solidFill>
                  <a:schemeClr val="lt1"/>
                </a:solidFill>
                <a:latin typeface="Times New Roman"/>
                <a:ea typeface="Times New Roman"/>
                <a:cs typeface="Times New Roman"/>
                <a:sym typeface="Times New Roman"/>
              </a:rPr>
              <a:t>Literature Survey</a:t>
            </a:r>
            <a:endParaRPr sz="4800" b="1">
              <a:solidFill>
                <a:schemeClr val="lt1"/>
              </a:solidFill>
              <a:latin typeface="Times New Roman"/>
              <a:ea typeface="Times New Roman"/>
              <a:cs typeface="Times New Roman"/>
              <a:sym typeface="Times New Roman"/>
            </a:endParaRPr>
          </a:p>
        </p:txBody>
      </p:sp>
      <p:sp>
        <p:nvSpPr>
          <p:cNvPr id="117" name="Google Shape;117;g22c3a891b80_0_40"/>
          <p:cNvSpPr txBox="1">
            <a:spLocks noGrp="1"/>
          </p:cNvSpPr>
          <p:nvPr>
            <p:ph type="ftr" idx="11"/>
          </p:nvPr>
        </p:nvSpPr>
        <p:spPr>
          <a:xfrm>
            <a:off x="2" y="6492875"/>
            <a:ext cx="12192000" cy="365100"/>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
        <p:nvSpPr>
          <p:cNvPr id="118" name="Google Shape;118;g22c3a891b80_0_40"/>
          <p:cNvSpPr txBox="1">
            <a:spLocks noGrp="1"/>
          </p:cNvSpPr>
          <p:nvPr>
            <p:ph type="body" idx="1"/>
          </p:nvPr>
        </p:nvSpPr>
        <p:spPr>
          <a:xfrm>
            <a:off x="74628" y="744282"/>
            <a:ext cx="12001200" cy="5609400"/>
          </a:xfrm>
          <a:prstGeom prst="rect">
            <a:avLst/>
          </a:prstGeom>
          <a:noFill/>
          <a:ln>
            <a:noFill/>
          </a:ln>
        </p:spPr>
        <p:txBody>
          <a:bodyPr spcFirstLastPara="1" wrap="square" lIns="91425" tIns="45700" rIns="91425" bIns="45700" anchor="t" anchorCtr="0">
            <a:normAutofit fontScale="77500" lnSpcReduction="20000"/>
          </a:bodyPr>
          <a:lstStyle/>
          <a:p>
            <a:pPr marL="228600" indent="-205422" algn="just">
              <a:lnSpc>
                <a:spcPct val="115000"/>
              </a:lnSpc>
              <a:spcBef>
                <a:spcPts val="0"/>
              </a:spcBef>
              <a:buClr>
                <a:srgbClr val="002060"/>
              </a:buClr>
              <a:buSzPct val="100000"/>
              <a:buFont typeface="Noto Sans Symbols"/>
              <a:buChar char="▪"/>
            </a:pPr>
            <a:r>
              <a:rPr lang="en-US" sz="2600" b="1" i="0" dirty="0">
                <a:solidFill>
                  <a:schemeClr val="accent1">
                    <a:lumMod val="50000"/>
                  </a:schemeClr>
                </a:solidFill>
                <a:effectLst/>
                <a:latin typeface="Times New Roman" panose="02020603050405020304" pitchFamily="18" charset="0"/>
                <a:cs typeface="Times New Roman" panose="02020603050405020304" pitchFamily="18" charset="0"/>
              </a:rPr>
              <a:t>Generative Design of Outdoor Green Spaces Based on Generative Adversarial Networks </a:t>
            </a:r>
            <a:r>
              <a:rPr lang="en-US" sz="2400" b="1" i="0" dirty="0">
                <a:solidFill>
                  <a:schemeClr val="accent1">
                    <a:lumMod val="50000"/>
                  </a:schemeClr>
                </a:solidFill>
                <a:effectLst/>
                <a:latin typeface="Times New Roman" panose="02020603050405020304" pitchFamily="18" charset="0"/>
                <a:cs typeface="Times New Roman" panose="02020603050405020304" pitchFamily="18" charset="0"/>
              </a:rPr>
              <a:t>(Received: 23 February 2023 / Revised: 3 April 2023 / Accepted: 5 April 2023 / Published: 20 April 2023)</a:t>
            </a:r>
            <a:endParaRPr sz="2400" dirty="0">
              <a:solidFill>
                <a:schemeClr val="accent1">
                  <a:lumMod val="50000"/>
                </a:schemeClr>
              </a:solidFill>
              <a:latin typeface="Times New Roman" panose="02020603050405020304" pitchFamily="18" charset="0"/>
              <a:cs typeface="Times New Roman" panose="02020603050405020304" pitchFamily="18" charset="0"/>
            </a:endParaRPr>
          </a:p>
          <a:p>
            <a:pPr marL="1143000" lvl="2" indent="-219075" algn="just">
              <a:lnSpc>
                <a:spcPct val="115000"/>
              </a:lnSpc>
              <a:buSzPct val="100000"/>
            </a:pPr>
            <a:r>
              <a:rPr lang="en-US" sz="24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Early indoor design research focused on floor plans using pix2pix.</a:t>
            </a:r>
            <a:endParaRPr sz="2400" dirty="0">
              <a:highlight>
                <a:schemeClr val="lt1"/>
              </a:highlight>
              <a:latin typeface="Roboto"/>
              <a:ea typeface="Roboto"/>
              <a:cs typeface="Roboto"/>
              <a:sym typeface="Roboto"/>
            </a:endParaRPr>
          </a:p>
          <a:p>
            <a:pPr marL="1143000" lvl="2" indent="-219075" algn="just">
              <a:lnSpc>
                <a:spcPct val="115000"/>
              </a:lnSpc>
              <a:buSzPct val="100000"/>
              <a:buFont typeface="Roboto"/>
              <a:buChar char="•"/>
            </a:pPr>
            <a:r>
              <a:rPr lang="en-US" sz="24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Challenges include complexity of outdoor green spaces and data limitations.</a:t>
            </a:r>
          </a:p>
          <a:p>
            <a:pPr marL="1143000" lvl="2" indent="-219075" algn="just">
              <a:lnSpc>
                <a:spcPct val="115000"/>
              </a:lnSpc>
              <a:buSzPct val="100000"/>
              <a:buFont typeface="Roboto"/>
              <a:buChar char="•"/>
            </a:pPr>
            <a:r>
              <a:rPr lang="en-US" sz="24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Research aims to explore complex outdoor space design with GANs and compare algorithm-driven and human designs.</a:t>
            </a:r>
            <a:endParaRPr lang="en-US" sz="2400" dirty="0">
              <a:solidFill>
                <a:schemeClr val="tx1"/>
              </a:solidFill>
              <a:highlight>
                <a:srgbClr val="444654"/>
              </a:highlight>
              <a:latin typeface="Roboto" panose="02000000000000000000" pitchFamily="2" charset="0"/>
              <a:ea typeface="Roboto" panose="02000000000000000000" pitchFamily="2" charset="0"/>
              <a:cs typeface="Roboto" panose="02000000000000000000" pitchFamily="2" charset="0"/>
              <a:sym typeface="Roboto"/>
            </a:endParaRPr>
          </a:p>
          <a:p>
            <a:pPr marL="914400" lvl="2" indent="0" algn="just" rtl="0">
              <a:lnSpc>
                <a:spcPct val="115000"/>
              </a:lnSpc>
              <a:spcBef>
                <a:spcPts val="500"/>
              </a:spcBef>
              <a:spcAft>
                <a:spcPts val="0"/>
              </a:spcAft>
              <a:buClr>
                <a:schemeClr val="dk1"/>
              </a:buClr>
              <a:buSzPct val="100000"/>
              <a:buNone/>
            </a:pPr>
            <a:endParaRPr sz="2000" dirty="0">
              <a:latin typeface="Times New Roman"/>
              <a:ea typeface="Times New Roman"/>
              <a:cs typeface="Times New Roman"/>
              <a:sym typeface="Times New Roman"/>
            </a:endParaRPr>
          </a:p>
          <a:p>
            <a:pPr marL="228600" lvl="0" indent="-205422" algn="just" rtl="0">
              <a:lnSpc>
                <a:spcPct val="115000"/>
              </a:lnSpc>
              <a:spcBef>
                <a:spcPts val="1000"/>
              </a:spcBef>
              <a:spcAft>
                <a:spcPts val="0"/>
              </a:spcAft>
              <a:buClr>
                <a:srgbClr val="002060"/>
              </a:buClr>
              <a:buSzPct val="100000"/>
              <a:buFont typeface="Times New Roman"/>
              <a:buChar char="▪"/>
            </a:pPr>
            <a:r>
              <a:rPr lang="en-IN" sz="2600" b="1" dirty="0">
                <a:solidFill>
                  <a:schemeClr val="accent1">
                    <a:lumMod val="50000"/>
                  </a:schemeClr>
                </a:solidFill>
                <a:latin typeface="Times New Roman" panose="02020603050405020304" pitchFamily="18" charset="0"/>
                <a:cs typeface="Times New Roman" panose="02020603050405020304" pitchFamily="18" charset="0"/>
              </a:rPr>
              <a:t>OPTIMIZING LATENT SPACE DIRECTIONS FOR GAN-BASED LOCAL IMAGE EDITING </a:t>
            </a:r>
            <a:r>
              <a:rPr lang="en-IN" sz="2400" b="1" dirty="0">
                <a:solidFill>
                  <a:schemeClr val="accent1">
                    <a:lumMod val="50000"/>
                  </a:schemeClr>
                </a:solidFill>
                <a:latin typeface="Times New Roman" panose="02020603050405020304" pitchFamily="18" charset="0"/>
                <a:cs typeface="Times New Roman" panose="02020603050405020304" pitchFamily="18" charset="0"/>
              </a:rPr>
              <a:t>Ehsan </a:t>
            </a:r>
            <a:r>
              <a:rPr lang="en-IN" sz="2400" b="1" dirty="0" err="1">
                <a:solidFill>
                  <a:schemeClr val="accent1">
                    <a:lumMod val="50000"/>
                  </a:schemeClr>
                </a:solidFill>
                <a:latin typeface="Times New Roman" panose="02020603050405020304" pitchFamily="18" charset="0"/>
                <a:cs typeface="Times New Roman" panose="02020603050405020304" pitchFamily="18" charset="0"/>
              </a:rPr>
              <a:t>Pajouheshgar</a:t>
            </a:r>
            <a:r>
              <a:rPr lang="en-IN" sz="2400" b="1" dirty="0">
                <a:solidFill>
                  <a:schemeClr val="accent1">
                    <a:lumMod val="50000"/>
                  </a:schemeClr>
                </a:solidFill>
                <a:latin typeface="Times New Roman" panose="02020603050405020304" pitchFamily="18" charset="0"/>
                <a:cs typeface="Times New Roman" panose="02020603050405020304" pitchFamily="18" charset="0"/>
              </a:rPr>
              <a:t>, Tong Zhang, and Sabine </a:t>
            </a:r>
            <a:r>
              <a:rPr lang="en-IN" sz="2400" b="1" dirty="0" err="1">
                <a:solidFill>
                  <a:schemeClr val="accent1">
                    <a:lumMod val="50000"/>
                  </a:schemeClr>
                </a:solidFill>
                <a:latin typeface="Times New Roman" panose="02020603050405020304" pitchFamily="18" charset="0"/>
                <a:cs typeface="Times New Roman" panose="02020603050405020304" pitchFamily="18" charset="0"/>
              </a:rPr>
              <a:t>Susstrunk</a:t>
            </a:r>
            <a:r>
              <a:rPr lang="en-IN" sz="2400" b="1" dirty="0">
                <a:solidFill>
                  <a:schemeClr val="accent1">
                    <a:lumMod val="50000"/>
                  </a:schemeClr>
                </a:solidFill>
                <a:latin typeface="Times New Roman" panose="02020603050405020304" pitchFamily="18" charset="0"/>
                <a:cs typeface="Times New Roman" panose="02020603050405020304" pitchFamily="18" charset="0"/>
              </a:rPr>
              <a:t> ¨ School of Computer and Communication Sciences, EPFL, Switzerland</a:t>
            </a:r>
            <a:endParaRPr lang="en-US" sz="2400" b="1" dirty="0">
              <a:solidFill>
                <a:schemeClr val="accent1">
                  <a:lumMod val="50000"/>
                </a:schemeClr>
              </a:solidFill>
              <a:latin typeface="Times New Roman" panose="02020603050405020304" pitchFamily="18" charset="0"/>
              <a:cs typeface="Times New Roman" panose="02020603050405020304" pitchFamily="18" charset="0"/>
            </a:endParaRPr>
          </a:p>
          <a:p>
            <a:pPr marL="1143000" lvl="2" indent="-219075" algn="just" rtl="0">
              <a:lnSpc>
                <a:spcPct val="115000"/>
              </a:lnSpc>
              <a:spcBef>
                <a:spcPts val="500"/>
              </a:spcBef>
              <a:spcAft>
                <a:spcPts val="0"/>
              </a:spcAft>
              <a:buSzPct val="100000"/>
              <a:buFont typeface="Roboto"/>
              <a:buChar char="•"/>
            </a:pPr>
            <a:r>
              <a:rPr lang="en-US" sz="24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Objective: To improve localized image editing using Generative Adversarial Networks (GANs) by addressing semantic attribute disentanglement.</a:t>
            </a:r>
          </a:p>
          <a:p>
            <a:pPr marL="1143000" lvl="2" indent="-219075" algn="just" rtl="0">
              <a:lnSpc>
                <a:spcPct val="115000"/>
              </a:lnSpc>
              <a:spcBef>
                <a:spcPts val="500"/>
              </a:spcBef>
              <a:spcAft>
                <a:spcPts val="0"/>
              </a:spcAft>
              <a:buSzPct val="100000"/>
              <a:buFont typeface="Roboto"/>
              <a:buChar char="•"/>
            </a:pPr>
            <a:r>
              <a:rPr lang="en-US" sz="24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Proposed Framework: Locally Effective Latent Space Direction (LELSD)</a:t>
            </a:r>
          </a:p>
          <a:p>
            <a:pPr marL="1143000" lvl="2" indent="-219075" algn="just" rtl="0">
              <a:lnSpc>
                <a:spcPct val="115000"/>
              </a:lnSpc>
              <a:spcBef>
                <a:spcPts val="500"/>
              </a:spcBef>
              <a:spcAft>
                <a:spcPts val="0"/>
              </a:spcAft>
              <a:buSzPct val="100000"/>
              <a:buFont typeface="Roboto"/>
              <a:buChar char="•"/>
            </a:pPr>
            <a:r>
              <a:rPr lang="en-US" sz="24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Editing Real Images: LELSD, when combined with GAN inversion models, enables sequential editing of real photos.</a:t>
            </a:r>
          </a:p>
          <a:p>
            <a:pPr marL="1143000" lvl="2" indent="-219075" algn="just" rtl="0">
              <a:lnSpc>
                <a:spcPct val="115000"/>
              </a:lnSpc>
              <a:spcBef>
                <a:spcPts val="500"/>
              </a:spcBef>
              <a:spcAft>
                <a:spcPts val="0"/>
              </a:spcAft>
              <a:buSzPct val="100000"/>
              <a:buFont typeface="Roboto"/>
              <a:buChar char="•"/>
            </a:pPr>
            <a:r>
              <a:rPr lang="en-US" sz="24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Performance Comparison: LELSD offers interactivity and efficient performance in comparison to other methods.</a:t>
            </a:r>
            <a:endParaRPr sz="2400" dirty="0">
              <a:solidFill>
                <a:schemeClr val="tx1"/>
              </a:solidFill>
              <a:highlight>
                <a:schemeClr val="lt1"/>
              </a:highlight>
              <a:latin typeface="Roboto" panose="02000000000000000000" pitchFamily="2" charset="0"/>
              <a:ea typeface="Roboto" panose="02000000000000000000" pitchFamily="2" charset="0"/>
              <a:cs typeface="Roboto" panose="02000000000000000000" pitchFamily="2" charset="0"/>
              <a:sym typeface="Roboto"/>
            </a:endParaRPr>
          </a:p>
          <a:p>
            <a:pPr marL="228600" lvl="0" indent="-50800" algn="l" rtl="0">
              <a:lnSpc>
                <a:spcPct val="115000"/>
              </a:lnSpc>
              <a:spcBef>
                <a:spcPts val="1000"/>
              </a:spcBef>
              <a:spcAft>
                <a:spcPts val="0"/>
              </a:spcAft>
              <a:buClr>
                <a:schemeClr val="dk1"/>
              </a:buClr>
              <a:buSzPct val="140000"/>
              <a:buNone/>
            </a:pPr>
            <a:endParaRPr sz="2000" dirty="0">
              <a:highlight>
                <a:schemeClr val="lt1"/>
              </a:highlight>
            </a:endParaRPr>
          </a:p>
        </p:txBody>
      </p:sp>
    </p:spTree>
    <p:extLst>
      <p:ext uri="{BB962C8B-B14F-4D97-AF65-F5344CB8AC3E}">
        <p14:creationId xmlns:p14="http://schemas.microsoft.com/office/powerpoint/2010/main" val="1642476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0" y="1"/>
            <a:ext cx="12192000" cy="1074655"/>
          </a:xfrm>
          <a:prstGeom prst="rect">
            <a:avLst/>
          </a:prstGeom>
          <a:solidFill>
            <a:srgbClr val="00206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800"/>
              <a:buFont typeface="Times New Roman"/>
              <a:buNone/>
            </a:pPr>
            <a:r>
              <a:rPr lang="en-US" sz="4800" b="1">
                <a:solidFill>
                  <a:schemeClr val="lt1"/>
                </a:solidFill>
                <a:latin typeface="Times New Roman"/>
                <a:ea typeface="Times New Roman"/>
                <a:cs typeface="Times New Roman"/>
                <a:sym typeface="Times New Roman"/>
              </a:rPr>
              <a:t>Research Gap Analysis</a:t>
            </a:r>
            <a:endParaRPr sz="4800" b="1">
              <a:solidFill>
                <a:schemeClr val="lt1"/>
              </a:solidFill>
              <a:latin typeface="Times New Roman"/>
              <a:ea typeface="Times New Roman"/>
              <a:cs typeface="Times New Roman"/>
              <a:sym typeface="Times New Roman"/>
            </a:endParaRPr>
          </a:p>
        </p:txBody>
      </p:sp>
      <p:sp>
        <p:nvSpPr>
          <p:cNvPr id="131" name="Google Shape;131;p6"/>
          <p:cNvSpPr txBox="1">
            <a:spLocks noGrp="1"/>
          </p:cNvSpPr>
          <p:nvPr>
            <p:ph type="body" idx="1"/>
          </p:nvPr>
        </p:nvSpPr>
        <p:spPr>
          <a:xfrm>
            <a:off x="0" y="1217225"/>
            <a:ext cx="12192000" cy="5145900"/>
          </a:xfrm>
          <a:prstGeom prst="rect">
            <a:avLst/>
          </a:prstGeom>
          <a:noFill/>
          <a:ln>
            <a:noFill/>
          </a:ln>
        </p:spPr>
        <p:txBody>
          <a:bodyPr spcFirstLastPara="1" wrap="square" lIns="91425" tIns="45700" rIns="91425" bIns="45700" anchor="t" anchorCtr="0">
            <a:noAutofit/>
          </a:bodyPr>
          <a:lstStyle/>
          <a:p>
            <a:pPr marL="457200" lvl="0" indent="-355600" algn="l" rtl="0">
              <a:lnSpc>
                <a:spcPct val="115000"/>
              </a:lnSpc>
              <a:spcBef>
                <a:spcPts val="0"/>
              </a:spcBef>
              <a:spcAft>
                <a:spcPts val="0"/>
              </a:spcAft>
              <a:buSzPts val="2000"/>
              <a:buFont typeface="Times New Roman"/>
              <a:buChar char="•"/>
            </a:pPr>
            <a:r>
              <a:rPr lang="en-US" sz="2000" b="1" dirty="0">
                <a:latin typeface="Roboto" panose="02000000000000000000" pitchFamily="2" charset="0"/>
                <a:ea typeface="Roboto" panose="02000000000000000000" pitchFamily="2" charset="0"/>
                <a:cs typeface="Roboto" panose="02000000000000000000" pitchFamily="2" charset="0"/>
                <a:sym typeface="Times New Roman"/>
              </a:rPr>
              <a:t>Better Understanding of Training Dynamics:</a:t>
            </a:r>
            <a:r>
              <a:rPr lang="en-US" sz="2000" dirty="0">
                <a:latin typeface="Roboto" panose="02000000000000000000" pitchFamily="2" charset="0"/>
                <a:ea typeface="Roboto" panose="02000000000000000000" pitchFamily="2" charset="0"/>
                <a:cs typeface="Roboto" panose="02000000000000000000" pitchFamily="2" charset="0"/>
                <a:sym typeface="Times New Roman"/>
              </a:rPr>
              <a:t> GANs are known to be difficult to train, and there is still a lack of understanding of the underlying training dynamics. Further research is needed to improve the stability and convergence of GAN training.</a:t>
            </a: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914400" lvl="0" indent="0" algn="l" rtl="0">
              <a:lnSpc>
                <a:spcPct val="115000"/>
              </a:lnSpc>
              <a:spcBef>
                <a:spcPts val="0"/>
              </a:spcBef>
              <a:spcAft>
                <a:spcPts val="0"/>
              </a:spcAft>
              <a:buNone/>
            </a:pP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457200" lvl="0" indent="-355600" algn="l" rtl="0">
              <a:lnSpc>
                <a:spcPct val="115000"/>
              </a:lnSpc>
              <a:spcBef>
                <a:spcPts val="0"/>
              </a:spcBef>
              <a:spcAft>
                <a:spcPts val="0"/>
              </a:spcAft>
              <a:buSzPts val="2000"/>
              <a:buFont typeface="Times New Roman"/>
              <a:buChar char="•"/>
            </a:pPr>
            <a:r>
              <a:rPr lang="en-US" sz="2000" b="1" dirty="0">
                <a:latin typeface="Roboto" panose="02000000000000000000" pitchFamily="2" charset="0"/>
                <a:ea typeface="Roboto" panose="02000000000000000000" pitchFamily="2" charset="0"/>
                <a:cs typeface="Roboto" panose="02000000000000000000" pitchFamily="2" charset="0"/>
                <a:sym typeface="Times New Roman"/>
              </a:rPr>
              <a:t>Improved Sample Efficiency:</a:t>
            </a:r>
            <a:r>
              <a:rPr lang="en-US" sz="2000" dirty="0">
                <a:latin typeface="Roboto" panose="02000000000000000000" pitchFamily="2" charset="0"/>
                <a:ea typeface="Roboto" panose="02000000000000000000" pitchFamily="2" charset="0"/>
                <a:cs typeface="Roboto" panose="02000000000000000000" pitchFamily="2" charset="0"/>
                <a:sym typeface="Times New Roman"/>
              </a:rPr>
              <a:t> GANs require a large amount of training data to generate high-quality output. Further research is needed to improve sample efficiency and reduce the amount of data required for training.</a:t>
            </a: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914400" lvl="0" indent="0" algn="l" rtl="0">
              <a:lnSpc>
                <a:spcPct val="115000"/>
              </a:lnSpc>
              <a:spcBef>
                <a:spcPts val="0"/>
              </a:spcBef>
              <a:spcAft>
                <a:spcPts val="0"/>
              </a:spcAft>
              <a:buNone/>
            </a:pP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457200" lvl="0" indent="-355600" algn="l" rtl="0">
              <a:lnSpc>
                <a:spcPct val="115000"/>
              </a:lnSpc>
              <a:spcBef>
                <a:spcPts val="0"/>
              </a:spcBef>
              <a:spcAft>
                <a:spcPts val="0"/>
              </a:spcAft>
              <a:buSzPts val="2000"/>
              <a:buFont typeface="Times New Roman"/>
              <a:buChar char="•"/>
            </a:pPr>
            <a:r>
              <a:rPr lang="en-US" sz="2000" b="1" dirty="0" err="1">
                <a:latin typeface="Roboto" panose="02000000000000000000" pitchFamily="2" charset="0"/>
                <a:ea typeface="Roboto" panose="02000000000000000000" pitchFamily="2" charset="0"/>
                <a:cs typeface="Roboto" panose="02000000000000000000" pitchFamily="2" charset="0"/>
                <a:sym typeface="Times New Roman"/>
              </a:rPr>
              <a:t>Explainability</a:t>
            </a:r>
            <a:r>
              <a:rPr lang="en-US" sz="2000" b="1" dirty="0">
                <a:latin typeface="Roboto" panose="02000000000000000000" pitchFamily="2" charset="0"/>
                <a:ea typeface="Roboto" panose="02000000000000000000" pitchFamily="2" charset="0"/>
                <a:cs typeface="Roboto" panose="02000000000000000000" pitchFamily="2" charset="0"/>
                <a:sym typeface="Times New Roman"/>
              </a:rPr>
              <a:t> and Interpretability: </a:t>
            </a:r>
            <a:r>
              <a:rPr lang="en-US" sz="2000" dirty="0">
                <a:latin typeface="Roboto" panose="02000000000000000000" pitchFamily="2" charset="0"/>
                <a:ea typeface="Roboto" panose="02000000000000000000" pitchFamily="2" charset="0"/>
                <a:cs typeface="Roboto" panose="02000000000000000000" pitchFamily="2" charset="0"/>
                <a:sym typeface="Times New Roman"/>
              </a:rPr>
              <a:t>GANs are often considered as black boxes, and it is difficult to understand how they generate synthetic data. Further research is needed to improve the interpretability of GANs and make them more explainable.</a:t>
            </a: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914400" lvl="0" indent="0" algn="l" rtl="0">
              <a:lnSpc>
                <a:spcPct val="115000"/>
              </a:lnSpc>
              <a:spcBef>
                <a:spcPts val="0"/>
              </a:spcBef>
              <a:spcAft>
                <a:spcPts val="0"/>
              </a:spcAft>
              <a:buNone/>
            </a:pP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457200" lvl="0" indent="-355600" algn="l" rtl="0">
              <a:lnSpc>
                <a:spcPct val="115000"/>
              </a:lnSpc>
              <a:spcBef>
                <a:spcPts val="0"/>
              </a:spcBef>
              <a:spcAft>
                <a:spcPts val="0"/>
              </a:spcAft>
              <a:buSzPts val="2000"/>
              <a:buFont typeface="Times New Roman"/>
              <a:buChar char="•"/>
            </a:pPr>
            <a:r>
              <a:rPr lang="en-US" sz="2000" b="1" dirty="0">
                <a:latin typeface="Roboto" panose="02000000000000000000" pitchFamily="2" charset="0"/>
                <a:ea typeface="Roboto" panose="02000000000000000000" pitchFamily="2" charset="0"/>
                <a:cs typeface="Roboto" panose="02000000000000000000" pitchFamily="2" charset="0"/>
                <a:sym typeface="Times New Roman"/>
              </a:rPr>
              <a:t>Robustness and Security:</a:t>
            </a:r>
            <a:r>
              <a:rPr lang="en-US" sz="2000" dirty="0">
                <a:latin typeface="Roboto" panose="02000000000000000000" pitchFamily="2" charset="0"/>
                <a:ea typeface="Roboto" panose="02000000000000000000" pitchFamily="2" charset="0"/>
                <a:cs typeface="Roboto" panose="02000000000000000000" pitchFamily="2" charset="0"/>
                <a:sym typeface="Times New Roman"/>
              </a:rPr>
              <a:t> GANs are vulnerable to adversarial attacks and other forms of manipulation. Further research is needed to improve the robustness and security of GANs.</a:t>
            </a: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457200" lvl="1" indent="0" algn="l" rtl="0">
              <a:lnSpc>
                <a:spcPct val="115000"/>
              </a:lnSpc>
              <a:spcBef>
                <a:spcPts val="0"/>
              </a:spcBef>
              <a:spcAft>
                <a:spcPts val="0"/>
              </a:spcAft>
              <a:buClr>
                <a:schemeClr val="dk1"/>
              </a:buClr>
              <a:buSzPts val="2800"/>
              <a:buNone/>
            </a:pPr>
            <a:endParaRPr sz="2000" dirty="0">
              <a:latin typeface="Roboto" panose="02000000000000000000" pitchFamily="2" charset="0"/>
              <a:ea typeface="Roboto" panose="02000000000000000000" pitchFamily="2" charset="0"/>
              <a:cs typeface="Roboto" panose="02000000000000000000" pitchFamily="2" charset="0"/>
              <a:sym typeface="Times New Roman"/>
            </a:endParaRPr>
          </a:p>
          <a:p>
            <a:pPr marL="228600" lvl="0" indent="-76200" algn="l" rtl="0">
              <a:lnSpc>
                <a:spcPct val="115000"/>
              </a:lnSpc>
              <a:spcBef>
                <a:spcPts val="1000"/>
              </a:spcBef>
              <a:spcAft>
                <a:spcPts val="0"/>
              </a:spcAft>
              <a:buClr>
                <a:schemeClr val="dk1"/>
              </a:buClr>
              <a:buSzPts val="2400"/>
              <a:buNone/>
            </a:pPr>
            <a:endParaRPr sz="2000" dirty="0">
              <a:latin typeface="Times New Roman"/>
              <a:ea typeface="Times New Roman"/>
              <a:cs typeface="Times New Roman"/>
              <a:sym typeface="Times New Roman"/>
            </a:endParaRPr>
          </a:p>
        </p:txBody>
      </p:sp>
      <p:sp>
        <p:nvSpPr>
          <p:cNvPr id="132" name="Google Shape;132;p6"/>
          <p:cNvSpPr txBox="1">
            <a:spLocks noGrp="1"/>
          </p:cNvSpPr>
          <p:nvPr>
            <p:ph type="ftr" idx="11"/>
          </p:nvPr>
        </p:nvSpPr>
        <p:spPr>
          <a:xfrm>
            <a:off x="2" y="6492875"/>
            <a:ext cx="12191998" cy="365125"/>
          </a:xfrm>
          <a:prstGeom prst="rect">
            <a:avLst/>
          </a:prstGeom>
          <a:solidFill>
            <a:srgbClr val="002060"/>
          </a:solidFill>
          <a:ln>
            <a:noFill/>
          </a:ln>
        </p:spPr>
        <p:txBody>
          <a:bodyPr spcFirstLastPara="1" wrap="square" lIns="91425" tIns="45700" rIns="91425" bIns="45700" anchor="ctr" anchorCtr="0">
            <a:noAutofit/>
          </a:bodyPr>
          <a:lstStyle/>
          <a:p>
            <a:pPr marL="0" lvl="0" indent="0" rtl="0">
              <a:lnSpc>
                <a:spcPct val="100000"/>
              </a:lnSpc>
              <a:spcBef>
                <a:spcPts val="0"/>
              </a:spcBef>
              <a:spcAft>
                <a:spcPts val="0"/>
              </a:spcAft>
              <a:buSzPts val="1400"/>
              <a:buNone/>
            </a:pPr>
            <a:r>
              <a:rPr lang="en-US" b="1" dirty="0">
                <a:solidFill>
                  <a:schemeClr val="lt1"/>
                </a:solidFill>
                <a:latin typeface="Times New Roman"/>
                <a:ea typeface="Times New Roman"/>
                <a:cs typeface="Times New Roman"/>
                <a:sym typeface="Times New Roman"/>
              </a:rPr>
              <a:t>Dept. of Electronics and Communication Engineering, NMIT, Bengaluru                                                                                                                                                                                                                  </a:t>
            </a:r>
            <a:endParaRPr b="1" dirty="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1577</TotalTime>
  <Words>2037</Words>
  <Application>Microsoft Office PowerPoint</Application>
  <PresentationFormat>Widescreen</PresentationFormat>
  <Paragraphs>177</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Times New Roman</vt:lpstr>
      <vt:lpstr>Roboto</vt:lpstr>
      <vt:lpstr>Lobster</vt:lpstr>
      <vt:lpstr>Calibri</vt:lpstr>
      <vt:lpstr>Arial</vt:lpstr>
      <vt:lpstr>Noto Sans Symbols</vt:lpstr>
      <vt:lpstr>Wingdings</vt:lpstr>
      <vt:lpstr>Office Theme</vt:lpstr>
      <vt:lpstr>VIRTUAL INTERIOR DESIGN COMPANION-HARNESSING THE POWER OF GANs</vt:lpstr>
      <vt:lpstr>Presentation Outline</vt:lpstr>
      <vt:lpstr>Introduction</vt:lpstr>
      <vt:lpstr>Introduction</vt:lpstr>
      <vt:lpstr>Literature Survey</vt:lpstr>
      <vt:lpstr>Literature Survey</vt:lpstr>
      <vt:lpstr>Literature Survey</vt:lpstr>
      <vt:lpstr>Literature Survey</vt:lpstr>
      <vt:lpstr>Research Gap Analysis</vt:lpstr>
      <vt:lpstr>Project Objectives</vt:lpstr>
      <vt:lpstr>Design Methodology</vt:lpstr>
      <vt:lpstr>Tools Required/Hardware/Software Specification</vt:lpstr>
      <vt:lpstr>Dataset Description</vt:lpstr>
      <vt:lpstr>Implementation details</vt:lpstr>
      <vt:lpstr>Implementation details</vt:lpstr>
      <vt:lpstr>DC GAN Results</vt:lpstr>
      <vt:lpstr>DC GAN Results</vt:lpstr>
      <vt:lpstr>StyleGAN3 Results</vt:lpstr>
      <vt:lpstr>Conclusion</vt:lpstr>
      <vt:lpstr>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 BASED VIRTUAL INTERIOR DESIGN ASSISTANT</dc:title>
  <dc:creator>Thimmaraja Yadava G</dc:creator>
  <cp:lastModifiedBy>Shubham Sharma</cp:lastModifiedBy>
  <cp:revision>8</cp:revision>
  <dcterms:created xsi:type="dcterms:W3CDTF">2022-05-04T04:58:03Z</dcterms:created>
  <dcterms:modified xsi:type="dcterms:W3CDTF">2024-05-23T19:37:20Z</dcterms:modified>
</cp:coreProperties>
</file>